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Default Extension="xlsx" ContentType="application/vnd.openxmlformats-officedocument.spreadsheetml.sheet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76" r:id="rId3"/>
    <p:sldId id="277" r:id="rId4"/>
    <p:sldId id="278" r:id="rId5"/>
    <p:sldId id="258" r:id="rId6"/>
    <p:sldId id="260" r:id="rId7"/>
    <p:sldId id="262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custDataLst>
    <p:tags r:id="rId19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51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>
      <p:cViewPr>
        <p:scale>
          <a:sx n="76" d="100"/>
          <a:sy n="76" d="100"/>
        </p:scale>
        <p:origin x="-12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restaurants</c:v>
                </c:pt>
              </c:strCache>
            </c:strRef>
          </c:tx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505178"/>
              </a:solidFill>
            </c:spPr>
          </c:dPt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24.35</c:v>
                </c:pt>
                <c:pt idx="1">
                  <c:v>8.81</c:v>
                </c:pt>
                <c:pt idx="2">
                  <c:v>2.59</c:v>
                </c:pt>
                <c:pt idx="3">
                  <c:v>45.08</c:v>
                </c:pt>
                <c:pt idx="4">
                  <c:v>4.6599999999999975</c:v>
                </c:pt>
                <c:pt idx="5">
                  <c:v>12.44</c:v>
                </c:pt>
                <c:pt idx="6">
                  <c:v>2.0699999999999998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pizzerias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coffee bars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hotels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tourist agencies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other facilities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List1!$G$2:$G$8</c:f>
              <c:numCache>
                <c:formatCode>General</c:formatCode>
                <c:ptCount val="7"/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do not go to practise</c:v>
                </c:pt>
              </c:strCache>
            </c:strRef>
          </c:tx>
          <c:cat>
            <c:strRef>
              <c:f>List1!$A$2:$A$8</c:f>
              <c:strCache>
                <c:ptCount val="7"/>
                <c:pt idx="0">
                  <c:v>restaurants</c:v>
                </c:pt>
                <c:pt idx="1">
                  <c:v>pizzerias</c:v>
                </c:pt>
                <c:pt idx="2">
                  <c:v>coffee bars</c:v>
                </c:pt>
                <c:pt idx="3">
                  <c:v>hotels</c:v>
                </c:pt>
                <c:pt idx="4">
                  <c:v>t.agencies</c:v>
                </c:pt>
                <c:pt idx="5">
                  <c:v>other facilities</c:v>
                </c:pt>
                <c:pt idx="6">
                  <c:v>do not go to practise</c:v>
                </c:pt>
              </c:strCache>
            </c:strRef>
          </c:cat>
          <c:val>
            <c:numRef>
              <c:f>List1!$H$2:$H$8</c:f>
              <c:numCache>
                <c:formatCode>General</c:formatCode>
                <c:ptCount val="7"/>
              </c:numCache>
            </c:numRef>
          </c:val>
        </c:ser>
        <c:dLbls/>
        <c:axId val="237294720"/>
        <c:axId val="237296256"/>
      </c:barChart>
      <c:catAx>
        <c:axId val="237294720"/>
        <c:scaling>
          <c:orientation val="minMax"/>
        </c:scaling>
        <c:axPos val="b"/>
        <c:tickLblPos val="nextTo"/>
        <c:crossAx val="237296256"/>
        <c:crosses val="autoZero"/>
        <c:auto val="1"/>
        <c:lblAlgn val="ctr"/>
        <c:lblOffset val="100"/>
      </c:catAx>
      <c:valAx>
        <c:axId val="237296256"/>
        <c:scaling>
          <c:orientation val="minMax"/>
        </c:scaling>
        <c:axPos val="l"/>
        <c:majorGridlines/>
        <c:numFmt formatCode="General" sourceLinked="1"/>
        <c:tickLblPos val="nextTo"/>
        <c:crossAx val="23729472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rest</c:v>
                </c:pt>
              </c:strCache>
            </c:strRef>
          </c:tx>
          <c:dPt>
            <c:idx val="0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6"/>
              </a:solidFill>
            </c:spPr>
          </c:dPt>
          <c:cat>
            <c:strRef>
              <c:f>List1!$A$2:$A$9</c:f>
              <c:strCache>
                <c:ptCount val="8"/>
                <c:pt idx="0">
                  <c:v>Rest</c:v>
                </c:pt>
                <c:pt idx="1">
                  <c:v>Stay  at home</c:v>
                </c:pt>
                <c:pt idx="2">
                  <c:v>Do summer practise</c:v>
                </c:pt>
                <c:pt idx="3">
                  <c:v>visit friends/relatives</c:v>
                </c:pt>
                <c:pt idx="4">
                  <c:v>travel</c:v>
                </c:pt>
                <c:pt idx="5">
                  <c:v>go out</c:v>
                </c:pt>
                <c:pt idx="6">
                  <c:v>play PC or social games</c:v>
                </c:pt>
                <c:pt idx="7">
                  <c:v>do sports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28.79</c:v>
                </c:pt>
                <c:pt idx="1">
                  <c:v>12.719999999999999</c:v>
                </c:pt>
                <c:pt idx="2">
                  <c:v>15.850000000000012</c:v>
                </c:pt>
                <c:pt idx="3">
                  <c:v>24.55</c:v>
                </c:pt>
                <c:pt idx="4">
                  <c:v>14.66</c:v>
                </c:pt>
                <c:pt idx="5">
                  <c:v>2.98</c:v>
                </c:pt>
                <c:pt idx="6">
                  <c:v>0.45</c:v>
                </c:pt>
                <c:pt idx="7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stay at home</c:v>
                </c:pt>
              </c:strCache>
            </c:strRef>
          </c:tx>
          <c:cat>
            <c:strRef>
              <c:f>List1!$A$2:$A$9</c:f>
              <c:strCache>
                <c:ptCount val="8"/>
                <c:pt idx="0">
                  <c:v>Rest</c:v>
                </c:pt>
                <c:pt idx="1">
                  <c:v>Stay  at home</c:v>
                </c:pt>
                <c:pt idx="2">
                  <c:v>Do summer practise</c:v>
                </c:pt>
                <c:pt idx="3">
                  <c:v>visit friends/relatives</c:v>
                </c:pt>
                <c:pt idx="4">
                  <c:v>travel</c:v>
                </c:pt>
                <c:pt idx="5">
                  <c:v>go out</c:v>
                </c:pt>
                <c:pt idx="6">
                  <c:v>play PC or social games</c:v>
                </c:pt>
                <c:pt idx="7">
                  <c:v>do sports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2"/>
          <c:tx>
            <c:strRef>
              <c:f>List1!$E$1</c:f>
              <c:strCache>
                <c:ptCount val="1"/>
                <c:pt idx="0">
                  <c:v>visit friends/relatives</c:v>
                </c:pt>
              </c:strCache>
            </c:strRef>
          </c:tx>
          <c:cat>
            <c:strRef>
              <c:f>List1!$A$2:$A$9</c:f>
              <c:strCache>
                <c:ptCount val="8"/>
                <c:pt idx="0">
                  <c:v>Rest</c:v>
                </c:pt>
                <c:pt idx="1">
                  <c:v>Stay  at home</c:v>
                </c:pt>
                <c:pt idx="2">
                  <c:v>Do summer practise</c:v>
                </c:pt>
                <c:pt idx="3">
                  <c:v>visit friends/relatives</c:v>
                </c:pt>
                <c:pt idx="4">
                  <c:v>travel</c:v>
                </c:pt>
                <c:pt idx="5">
                  <c:v>go out</c:v>
                </c:pt>
                <c:pt idx="6">
                  <c:v>play PC or social games</c:v>
                </c:pt>
                <c:pt idx="7">
                  <c:v>do sports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3"/>
          <c:tx>
            <c:strRef>
              <c:f>List1!$F$1</c:f>
              <c:strCache>
                <c:ptCount val="1"/>
                <c:pt idx="0">
                  <c:v>travel </c:v>
                </c:pt>
              </c:strCache>
            </c:strRef>
          </c:tx>
          <c:cat>
            <c:strRef>
              <c:f>List1!$A$2:$A$9</c:f>
              <c:strCache>
                <c:ptCount val="8"/>
                <c:pt idx="0">
                  <c:v>Rest</c:v>
                </c:pt>
                <c:pt idx="1">
                  <c:v>Stay  at home</c:v>
                </c:pt>
                <c:pt idx="2">
                  <c:v>Do summer practise</c:v>
                </c:pt>
                <c:pt idx="3">
                  <c:v>visit friends/relatives</c:v>
                </c:pt>
                <c:pt idx="4">
                  <c:v>travel</c:v>
                </c:pt>
                <c:pt idx="5">
                  <c:v>go out</c:v>
                </c:pt>
                <c:pt idx="6">
                  <c:v>play PC or social games</c:v>
                </c:pt>
                <c:pt idx="7">
                  <c:v>do sports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</c:numCache>
            </c:numRef>
          </c:val>
        </c:ser>
        <c:ser>
          <c:idx val="5"/>
          <c:order val="4"/>
          <c:tx>
            <c:strRef>
              <c:f>List1!$G$1</c:f>
              <c:strCache>
                <c:ptCount val="1"/>
                <c:pt idx="0">
                  <c:v>other(go out, play pc or social games, do sports)</c:v>
                </c:pt>
              </c:strCache>
            </c:strRef>
          </c:tx>
          <c:cat>
            <c:strRef>
              <c:f>List1!$A$2:$A$9</c:f>
              <c:strCache>
                <c:ptCount val="8"/>
                <c:pt idx="0">
                  <c:v>Rest</c:v>
                </c:pt>
                <c:pt idx="1">
                  <c:v>Stay  at home</c:v>
                </c:pt>
                <c:pt idx="2">
                  <c:v>Do summer practise</c:v>
                </c:pt>
                <c:pt idx="3">
                  <c:v>visit friends/relatives</c:v>
                </c:pt>
                <c:pt idx="4">
                  <c:v>travel</c:v>
                </c:pt>
                <c:pt idx="5">
                  <c:v>go out</c:v>
                </c:pt>
                <c:pt idx="6">
                  <c:v>play PC or social games</c:v>
                </c:pt>
                <c:pt idx="7">
                  <c:v>do sports</c:v>
                </c:pt>
              </c:strCache>
            </c:strRef>
          </c:cat>
          <c:val>
            <c:numRef>
              <c:f>List1!$G$2:$G$9</c:f>
              <c:numCache>
                <c:formatCode>General</c:formatCode>
                <c:ptCount val="8"/>
              </c:numCache>
            </c:numRef>
          </c:val>
        </c:ser>
        <c:dLbls/>
        <c:shape val="box"/>
        <c:axId val="237508096"/>
        <c:axId val="237509632"/>
        <c:axId val="0"/>
      </c:bar3DChart>
      <c:catAx>
        <c:axId val="237508096"/>
        <c:scaling>
          <c:orientation val="minMax"/>
        </c:scaling>
        <c:axPos val="b"/>
        <c:tickLblPos val="nextTo"/>
        <c:crossAx val="237509632"/>
        <c:crosses val="autoZero"/>
        <c:auto val="1"/>
        <c:lblAlgn val="ctr"/>
        <c:lblOffset val="100"/>
      </c:catAx>
      <c:valAx>
        <c:axId val="237509632"/>
        <c:scaling>
          <c:orientation val="minMax"/>
        </c:scaling>
        <c:axPos val="l"/>
        <c:majorGridlines/>
        <c:numFmt formatCode="General" sourceLinked="1"/>
        <c:tickLblPos val="nextTo"/>
        <c:crossAx val="2375080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summer seaside vacation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chemeClr val="tx2"/>
              </a:solidFill>
            </c:spPr>
          </c:dPt>
          <c:dPt>
            <c:idx val="3"/>
            <c:spPr>
              <a:solidFill>
                <a:schemeClr val="accent6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cat>
            <c:strRef>
              <c:f>List1!$A$2:$A$6</c:f>
              <c:strCache>
                <c:ptCount val="5"/>
                <c:pt idx="0">
                  <c:v>summer seaside vacation</c:v>
                </c:pt>
                <c:pt idx="1">
                  <c:v>skiing</c:v>
                </c:pt>
                <c:pt idx="2">
                  <c:v>city breaks</c:v>
                </c:pt>
                <c:pt idx="3">
                  <c:v>to visit relatives</c:v>
                </c:pt>
                <c:pt idx="4">
                  <c:v>do not travel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28.79</c:v>
                </c:pt>
                <c:pt idx="1">
                  <c:v>5.58</c:v>
                </c:pt>
                <c:pt idx="2">
                  <c:v>11.68</c:v>
                </c:pt>
                <c:pt idx="3">
                  <c:v>5.08</c:v>
                </c:pt>
                <c:pt idx="4">
                  <c:v>13.19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skiing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summer seaside vacation</c:v>
                </c:pt>
                <c:pt idx="1">
                  <c:v>skiing</c:v>
                </c:pt>
                <c:pt idx="2">
                  <c:v>city breaks</c:v>
                </c:pt>
                <c:pt idx="3">
                  <c:v>to visit relatives</c:v>
                </c:pt>
                <c:pt idx="4">
                  <c:v>do not travel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city breaks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List1!$A$2:$A$6</c:f>
              <c:strCache>
                <c:ptCount val="5"/>
                <c:pt idx="0">
                  <c:v>summer seaside vacation</c:v>
                </c:pt>
                <c:pt idx="1">
                  <c:v>skiing</c:v>
                </c:pt>
                <c:pt idx="2">
                  <c:v>city breaks</c:v>
                </c:pt>
                <c:pt idx="3">
                  <c:v>to visit relatives</c:v>
                </c:pt>
                <c:pt idx="4">
                  <c:v>do not travel</c:v>
                </c:pt>
              </c:strCache>
            </c:strRef>
          </c:cat>
          <c:val>
            <c:numRef>
              <c:f>List1!$D$2:$D$6</c:f>
              <c:numCache>
                <c:formatCode>General</c:formatCode>
                <c:ptCount val="5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to visit relatives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summer seaside vacation</c:v>
                </c:pt>
                <c:pt idx="1">
                  <c:v>skiing</c:v>
                </c:pt>
                <c:pt idx="2">
                  <c:v>city breaks</c:v>
                </c:pt>
                <c:pt idx="3">
                  <c:v>to visit relatives</c:v>
                </c:pt>
                <c:pt idx="4">
                  <c:v>do not travel</c:v>
                </c:pt>
              </c:strCache>
            </c:strRef>
          </c:cat>
          <c:val>
            <c:numRef>
              <c:f>List1!$E$2:$E$6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do not travel</c:v>
                </c:pt>
              </c:strCache>
            </c:strRef>
          </c:tx>
          <c:cat>
            <c:strRef>
              <c:f>List1!$A$2:$A$6</c:f>
              <c:strCache>
                <c:ptCount val="5"/>
                <c:pt idx="0">
                  <c:v>summer seaside vacation</c:v>
                </c:pt>
                <c:pt idx="1">
                  <c:v>skiing</c:v>
                </c:pt>
                <c:pt idx="2">
                  <c:v>city breaks</c:v>
                </c:pt>
                <c:pt idx="3">
                  <c:v>to visit relatives</c:v>
                </c:pt>
                <c:pt idx="4">
                  <c:v>do not travel</c:v>
                </c:pt>
              </c:strCache>
            </c:strRef>
          </c:cat>
          <c:val>
            <c:numRef>
              <c:f>List1!$F$2:$F$6</c:f>
              <c:numCache>
                <c:formatCode>General</c:formatCode>
                <c:ptCount val="5"/>
              </c:numCache>
            </c:numRef>
          </c:val>
        </c:ser>
        <c:dLbls/>
        <c:shape val="box"/>
        <c:axId val="237664128"/>
        <c:axId val="237665664"/>
        <c:axId val="0"/>
      </c:bar3DChart>
      <c:catAx>
        <c:axId val="237664128"/>
        <c:scaling>
          <c:orientation val="minMax"/>
        </c:scaling>
        <c:axPos val="b"/>
        <c:tickLblPos val="nextTo"/>
        <c:crossAx val="237665664"/>
        <c:crosses val="autoZero"/>
        <c:auto val="1"/>
        <c:lblAlgn val="ctr"/>
        <c:lblOffset val="100"/>
      </c:catAx>
      <c:valAx>
        <c:axId val="237665664"/>
        <c:scaling>
          <c:orientation val="minMax"/>
        </c:scaling>
        <c:axPos val="l"/>
        <c:majorGridlines/>
        <c:numFmt formatCode="General" sourceLinked="1"/>
        <c:tickLblPos val="nextTo"/>
        <c:crossAx val="237664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Once a year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3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57150" dist="38100" dir="5400000" algn="ctr" rotWithShape="0">
                  <a:schemeClr val="accent4">
                    <a:shade val="9000"/>
                    <a:satMod val="105000"/>
                    <a:alpha val="48000"/>
                  </a:scheme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Once a year</c:v>
                </c:pt>
                <c:pt idx="1">
                  <c:v>Twice a year</c:v>
                </c:pt>
                <c:pt idx="2">
                  <c:v>3 or more times a year</c:v>
                </c:pt>
                <c:pt idx="3">
                  <c:v>Do not travel for tuourist reasons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25.16</c:v>
                </c:pt>
                <c:pt idx="1">
                  <c:v>39.620000000000012</c:v>
                </c:pt>
                <c:pt idx="2">
                  <c:v>12.58</c:v>
                </c:pt>
                <c:pt idx="3">
                  <c:v>22.939999999999987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Twice a year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Once a year</c:v>
                </c:pt>
                <c:pt idx="1">
                  <c:v>Twice a year</c:v>
                </c:pt>
                <c:pt idx="2">
                  <c:v>3 or more times a year</c:v>
                </c:pt>
                <c:pt idx="3">
                  <c:v>Do not travel for tuourist reasons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or more times a year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Once a year</c:v>
                </c:pt>
                <c:pt idx="1">
                  <c:v>Twice a year</c:v>
                </c:pt>
                <c:pt idx="2">
                  <c:v>3 or more times a year</c:v>
                </c:pt>
                <c:pt idx="3">
                  <c:v>Do not travel for tuourist reasons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travesl for tuourist reasons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Once a year</c:v>
                </c:pt>
                <c:pt idx="1">
                  <c:v>Twice a year</c:v>
                </c:pt>
                <c:pt idx="2">
                  <c:v>3 or more times a year</c:v>
                </c:pt>
                <c:pt idx="3">
                  <c:v>Do not travel for tuourist reasons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/>
        <c:axId val="237707264"/>
        <c:axId val="237708800"/>
      </c:barChart>
      <c:catAx>
        <c:axId val="237707264"/>
        <c:scaling>
          <c:orientation val="minMax"/>
        </c:scaling>
        <c:axPos val="b"/>
        <c:tickLblPos val="nextTo"/>
        <c:crossAx val="237708800"/>
        <c:crosses val="autoZero"/>
        <c:auto val="1"/>
        <c:lblAlgn val="ctr"/>
        <c:lblOffset val="100"/>
      </c:catAx>
      <c:valAx>
        <c:axId val="237708800"/>
        <c:scaling>
          <c:orientation val="minMax"/>
        </c:scaling>
        <c:axPos val="l"/>
        <c:majorGridlines/>
        <c:numFmt formatCode="General" sourceLinked="1"/>
        <c:tickLblPos val="nextTo"/>
        <c:crossAx val="2377072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up to 250€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up to 250€</c:v>
                </c:pt>
                <c:pt idx="1">
                  <c:v>from 250 to 650€</c:v>
                </c:pt>
                <c:pt idx="2">
                  <c:v>more than 650€</c:v>
                </c:pt>
                <c:pt idx="3">
                  <c:v>can not put aside anything for trips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43.39</c:v>
                </c:pt>
                <c:pt idx="1">
                  <c:v>37.120000000000012</c:v>
                </c:pt>
                <c:pt idx="2">
                  <c:v>10.06</c:v>
                </c:pt>
                <c:pt idx="3">
                  <c:v>9.43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from 250 to 650€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up to 250€</c:v>
                </c:pt>
                <c:pt idx="1">
                  <c:v>from 250 to 650€</c:v>
                </c:pt>
                <c:pt idx="2">
                  <c:v>more than 650€</c:v>
                </c:pt>
                <c:pt idx="3">
                  <c:v>can not put aside anything for trips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than 650€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up to 250€</c:v>
                </c:pt>
                <c:pt idx="1">
                  <c:v>from 250 to 650€</c:v>
                </c:pt>
                <c:pt idx="2">
                  <c:v>more than 650€</c:v>
                </c:pt>
                <c:pt idx="3">
                  <c:v>can not put aside anything for trips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can not put aside anything for trips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up to 250€</c:v>
                </c:pt>
                <c:pt idx="1">
                  <c:v>from 250 to 650€</c:v>
                </c:pt>
                <c:pt idx="2">
                  <c:v>more than 650€</c:v>
                </c:pt>
                <c:pt idx="3">
                  <c:v>can not put aside anything for trips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237841024"/>
        <c:axId val="237855104"/>
        <c:axId val="0"/>
      </c:bar3DChart>
      <c:catAx>
        <c:axId val="237841024"/>
        <c:scaling>
          <c:orientation val="minMax"/>
        </c:scaling>
        <c:axPos val="b"/>
        <c:tickLblPos val="nextTo"/>
        <c:crossAx val="237855104"/>
        <c:crosses val="autoZero"/>
        <c:auto val="1"/>
        <c:lblAlgn val="ctr"/>
        <c:lblOffset val="100"/>
      </c:catAx>
      <c:valAx>
        <c:axId val="237855104"/>
        <c:scaling>
          <c:orientation val="minMax"/>
        </c:scaling>
        <c:axPos val="l"/>
        <c:majorGridlines/>
        <c:numFmt formatCode="General" sourceLinked="1"/>
        <c:tickLblPos val="nextTo"/>
        <c:crossAx val="237841024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car</c:v>
                </c:pt>
              </c:strCache>
            </c:strRef>
          </c:tx>
          <c:dPt>
            <c:idx val="1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2540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car</c:v>
                </c:pt>
                <c:pt idx="1">
                  <c:v>bus</c:v>
                </c:pt>
                <c:pt idx="2">
                  <c:v>plane</c:v>
                </c:pt>
                <c:pt idx="3">
                  <c:v>do not travel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53.88</c:v>
                </c:pt>
                <c:pt idx="1">
                  <c:v>34.480000000000004</c:v>
                </c:pt>
                <c:pt idx="2">
                  <c:v>6.4700000000000024</c:v>
                </c:pt>
                <c:pt idx="3">
                  <c:v>5.17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car</c:v>
                </c:pt>
                <c:pt idx="1">
                  <c:v>bus</c:v>
                </c:pt>
                <c:pt idx="2">
                  <c:v>plane</c:v>
                </c:pt>
                <c:pt idx="3">
                  <c:v>do not travel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plane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car</c:v>
                </c:pt>
                <c:pt idx="1">
                  <c:v>bus</c:v>
                </c:pt>
                <c:pt idx="2">
                  <c:v>plane</c:v>
                </c:pt>
                <c:pt idx="3">
                  <c:v>do not travel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 not travel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car</c:v>
                </c:pt>
                <c:pt idx="1">
                  <c:v>bus</c:v>
                </c:pt>
                <c:pt idx="2">
                  <c:v>plane</c:v>
                </c:pt>
                <c:pt idx="3">
                  <c:v>do not travel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</c:numCache>
            </c:numRef>
          </c:val>
        </c:ser>
        <c:dLbls/>
        <c:shape val="box"/>
        <c:axId val="237803008"/>
        <c:axId val="237804544"/>
        <c:axId val="0"/>
      </c:bar3DChart>
      <c:catAx>
        <c:axId val="237803008"/>
        <c:scaling>
          <c:orientation val="minMax"/>
        </c:scaling>
        <c:axPos val="b"/>
        <c:tickLblPos val="nextTo"/>
        <c:crossAx val="237804544"/>
        <c:crosses val="autoZero"/>
        <c:auto val="1"/>
        <c:lblAlgn val="ctr"/>
        <c:lblOffset val="100"/>
      </c:catAx>
      <c:valAx>
        <c:axId val="237804544"/>
        <c:scaling>
          <c:orientation val="minMax"/>
        </c:scaling>
        <c:axPos val="l"/>
        <c:majorGridlines/>
        <c:numFmt formatCode="General" sourceLinked="1"/>
        <c:tickLblPos val="nextTo"/>
        <c:crossAx val="23780300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7E5E1-E3B5-4BF4-9D64-13A5C5B87F2C}" type="datetimeFigureOut">
              <a:rPr lang="hr-HR" smtClean="0"/>
              <a:pPr/>
              <a:t>21.5.2015.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CC718-5FBD-4EA4-9F70-8CCD8B6D00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948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031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655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317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9507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441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39843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86320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6591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669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251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741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8180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730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2347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628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CC718-5FBD-4EA4-9F70-8CCD8B6D002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30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7F93B9-F685-4C09-B120-463EE97BC47D}" type="datetimeFigureOut">
              <a:rPr lang="sr-Latn-CS" smtClean="0"/>
              <a:pPr/>
              <a:t>21.5.2015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C629EE-1169-4EB7-911D-759DF6EA1B66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>
            <p:custDataLst>
              <p:tags r:id="rId20"/>
            </p:custDataLst>
          </p:nvPr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chart" Target="../charts/chart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30.xml"/><Relationship Id="rId7" Type="http://schemas.openxmlformats.org/officeDocument/2006/relationships/image" Target="../media/image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chart" Target="../charts/chart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chart" Target="../charts/chart4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chart" Target="../charts/chart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hr-HR" sz="4800" b="1" dirty="0" err="1" smtClean="0">
                <a:latin typeface="Batang" pitchFamily="18" charset="-127"/>
                <a:ea typeface="Batang" pitchFamily="18" charset="-127"/>
              </a:rPr>
              <a:t>What</a:t>
            </a:r>
            <a:r>
              <a:rPr lang="hr-HR" sz="4800" b="1" dirty="0" smtClean="0">
                <a:latin typeface="Batang" pitchFamily="18" charset="-127"/>
                <a:ea typeface="Batang" pitchFamily="18" charset="-127"/>
              </a:rPr>
              <a:t> do </a:t>
            </a:r>
            <a:r>
              <a:rPr lang="hr-HR" sz="4800" b="1" dirty="0" err="1" smtClean="0">
                <a:latin typeface="Batang" pitchFamily="18" charset="-127"/>
                <a:ea typeface="Batang" pitchFamily="18" charset="-127"/>
              </a:rPr>
              <a:t>we</a:t>
            </a:r>
            <a:r>
              <a:rPr lang="hr-HR" sz="4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hr-HR" sz="4800" b="1" dirty="0" err="1" smtClean="0">
                <a:latin typeface="Batang" pitchFamily="18" charset="-127"/>
                <a:ea typeface="Batang" pitchFamily="18" charset="-127"/>
              </a:rPr>
              <a:t>do</a:t>
            </a:r>
            <a:r>
              <a:rPr lang="hr-HR" sz="4800" b="1" dirty="0" smtClean="0">
                <a:latin typeface="Batang" pitchFamily="18" charset="-127"/>
                <a:ea typeface="Batang" pitchFamily="18" charset="-127"/>
              </a:rPr>
              <a:t> for </a:t>
            </a:r>
            <a:r>
              <a:rPr lang="hr-HR" sz="4800" b="1" dirty="0" err="1" smtClean="0">
                <a:latin typeface="Batang" pitchFamily="18" charset="-127"/>
                <a:ea typeface="Batang" pitchFamily="18" charset="-127"/>
              </a:rPr>
              <a:t>holidays</a:t>
            </a:r>
            <a:r>
              <a:rPr lang="hr-HR" sz="4800" b="1" dirty="0" smtClean="0">
                <a:latin typeface="Batang" pitchFamily="18" charset="-127"/>
                <a:ea typeface="Batang" pitchFamily="18" charset="-127"/>
              </a:rPr>
              <a:t>?</a:t>
            </a:r>
            <a:endParaRPr lang="hr-HR" sz="4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Pravokutnik 3"/>
          <p:cNvSpPr/>
          <p:nvPr>
            <p:custDataLst>
              <p:tags r:id="rId3"/>
            </p:custDataLst>
          </p:nvPr>
        </p:nvSpPr>
        <p:spPr>
          <a:xfrm>
            <a:off x="133164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 smtClean="0">
                <a:solidFill>
                  <a:schemeClr val="bg1"/>
                </a:solidFill>
              </a:rPr>
              <a:t>Made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by</a:t>
            </a:r>
            <a:r>
              <a:rPr lang="hr-HR" dirty="0" smtClean="0">
                <a:solidFill>
                  <a:schemeClr val="bg1"/>
                </a:solidFill>
              </a:rPr>
              <a:t>: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Marko Delija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Tamara </a:t>
            </a:r>
            <a:r>
              <a:rPr lang="hr-HR" dirty="0" err="1" smtClean="0">
                <a:solidFill>
                  <a:schemeClr val="bg1"/>
                </a:solidFill>
              </a:rPr>
              <a:t>Jurkić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Mihaela Kraljić</a:t>
            </a:r>
            <a:endParaRPr lang="hr-HR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1785918" y="857232"/>
            <a:ext cx="570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Usually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travel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0034" y="571480"/>
            <a:ext cx="8229600" cy="120760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During 2014 the students usually travelled within Croatia. 56% of them travelled to seaside </a:t>
            </a:r>
            <a:r>
              <a:rPr lang="hr-HR" sz="2400" dirty="0" err="1" smtClean="0"/>
              <a:t>and</a:t>
            </a:r>
            <a:r>
              <a:rPr lang="hr-HR" sz="2400" dirty="0" smtClean="0"/>
              <a:t> 18% spent their holidays at inland.</a:t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4" name="Content Placeholder 3" descr="brac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907704" y="1988840"/>
            <a:ext cx="5715000" cy="4286250"/>
          </a:xfrm>
        </p:spPr>
      </p:pic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kleni_otoc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24744"/>
            <a:ext cx="8686800" cy="4968552"/>
          </a:xfrm>
        </p:spPr>
      </p:pic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642918"/>
            <a:ext cx="8229600" cy="1495638"/>
          </a:xfrm>
        </p:spPr>
        <p:txBody>
          <a:bodyPr>
            <a:noAutofit/>
          </a:bodyPr>
          <a:lstStyle/>
          <a:p>
            <a:r>
              <a:rPr lang="hr-HR" sz="2400" dirty="0" smtClean="0"/>
              <a:t>25% of students travelled abroad (Bosnia and Herzegovina, Serbia, Austria, Germany, France). </a:t>
            </a:r>
            <a:br>
              <a:rPr lang="hr-HR" sz="2400" dirty="0" smtClean="0"/>
            </a:br>
            <a:r>
              <a:rPr lang="hr-HR" sz="2400" dirty="0" smtClean="0"/>
              <a:t>2% students did not travel anywhere.</a:t>
            </a:r>
            <a:endParaRPr lang="hr-HR" sz="2400" dirty="0"/>
          </a:p>
        </p:txBody>
      </p:sp>
      <p:pic>
        <p:nvPicPr>
          <p:cNvPr id="3" name="Content Placeholder 3" descr="njemacka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71604" y="2357430"/>
            <a:ext cx="5935237" cy="3963144"/>
          </a:xfrm>
        </p:spPr>
      </p:pic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sta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ifel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764704"/>
            <a:ext cx="7105972" cy="5580310"/>
          </a:xfrm>
        </p:spPr>
      </p:pic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ustria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1124744"/>
            <a:ext cx="7248847" cy="5149403"/>
          </a:xfrm>
        </p:spPr>
      </p:pic>
      <p:sp>
        <p:nvSpPr>
          <p:cNvPr id="3" name="TekstniOkvir 2"/>
          <p:cNvSpPr txBox="1"/>
          <p:nvPr>
            <p:custDataLst>
              <p:tags r:id="rId2"/>
            </p:custDataLst>
          </p:nvPr>
        </p:nvSpPr>
        <p:spPr>
          <a:xfrm>
            <a:off x="4000496" y="571480"/>
            <a:ext cx="5000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 smtClean="0">
                <a:solidFill>
                  <a:schemeClr val="accent4">
                    <a:lumMod val="50000"/>
                  </a:schemeClr>
                </a:solidFill>
              </a:rPr>
              <a:t>Thank</a:t>
            </a: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4">
                    <a:lumMod val="50000"/>
                  </a:schemeClr>
                </a:solidFill>
              </a:rPr>
              <a:t>you</a:t>
            </a: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</a:rPr>
              <a:t> for </a:t>
            </a:r>
            <a:r>
              <a:rPr lang="hr-HR" sz="2800" dirty="0" err="1" smtClean="0">
                <a:solidFill>
                  <a:schemeClr val="accent4">
                    <a:lumMod val="50000"/>
                  </a:schemeClr>
                </a:solidFill>
              </a:rPr>
              <a:t>your</a:t>
            </a: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800" dirty="0" err="1" smtClean="0">
                <a:solidFill>
                  <a:schemeClr val="accent4">
                    <a:lumMod val="50000"/>
                  </a:schemeClr>
                </a:solidFill>
              </a:rPr>
              <a:t>attention</a:t>
            </a: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hr-H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err="1" smtClean="0"/>
              <a:t>Participants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aged</a:t>
            </a:r>
            <a:r>
              <a:rPr lang="hr-HR" dirty="0" smtClean="0"/>
              <a:t> 15 to 18</a:t>
            </a:r>
          </a:p>
          <a:p>
            <a:r>
              <a:rPr lang="hr-HR" dirty="0" smtClean="0"/>
              <a:t>159 </a:t>
            </a:r>
            <a:r>
              <a:rPr lang="hr-HR" dirty="0" err="1" smtClean="0"/>
              <a:t>participants</a:t>
            </a:r>
            <a:r>
              <a:rPr lang="hr-HR" dirty="0" smtClean="0"/>
              <a:t>: 108 </a:t>
            </a:r>
            <a:r>
              <a:rPr lang="hr-HR" dirty="0" err="1" smtClean="0"/>
              <a:t>girls</a:t>
            </a:r>
            <a:r>
              <a:rPr lang="hr-HR" dirty="0" smtClean="0"/>
              <a:t> - 68% </a:t>
            </a:r>
          </a:p>
          <a:p>
            <a:pPr>
              <a:buNone/>
            </a:pPr>
            <a:r>
              <a:rPr lang="hr-HR" dirty="0" smtClean="0"/>
              <a:t> 				51 boys - 32%</a:t>
            </a:r>
          </a:p>
          <a:p>
            <a:endParaRPr lang="hr-HR" dirty="0"/>
          </a:p>
        </p:txBody>
      </p:sp>
      <p:pic>
        <p:nvPicPr>
          <p:cNvPr id="2050" name="Picture 2" descr="http://www.srednja.hr/Photos/Joomla/_EFGH/eko-studiranj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500438"/>
            <a:ext cx="6191240" cy="30527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28596" y="2143116"/>
            <a:ext cx="8229600" cy="4389120"/>
          </a:xfrm>
        </p:spPr>
        <p:txBody>
          <a:bodyPr/>
          <a:lstStyle/>
          <a:p>
            <a:pPr lvl="0"/>
            <a:r>
              <a:rPr lang="hr-HR" dirty="0" smtClean="0"/>
              <a:t>20 </a:t>
            </a:r>
            <a:r>
              <a:rPr lang="hr-HR" dirty="0" err="1" smtClean="0"/>
              <a:t>days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winter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endParaRPr lang="hr-HR" dirty="0" smtClean="0"/>
          </a:p>
          <a:p>
            <a:pPr lvl="0"/>
            <a:r>
              <a:rPr lang="hr-HR" dirty="0" smtClean="0"/>
              <a:t>10 </a:t>
            </a:r>
            <a:r>
              <a:rPr lang="hr-HR" dirty="0" err="1" smtClean="0"/>
              <a:t>days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spring</a:t>
            </a:r>
            <a:r>
              <a:rPr lang="hr-HR" dirty="0" smtClean="0"/>
              <a:t> </a:t>
            </a:r>
            <a:r>
              <a:rPr lang="hr-HR" dirty="0" err="1" smtClean="0"/>
              <a:t>break</a:t>
            </a:r>
            <a:r>
              <a:rPr lang="hr-HR" dirty="0" smtClean="0"/>
              <a:t> </a:t>
            </a:r>
          </a:p>
          <a:p>
            <a:pPr lvl="0"/>
            <a:r>
              <a:rPr lang="hr-HR" dirty="0" err="1" smtClean="0"/>
              <a:t>almost</a:t>
            </a:r>
            <a:r>
              <a:rPr lang="hr-HR" dirty="0" smtClean="0"/>
              <a:t> 3 </a:t>
            </a:r>
            <a:r>
              <a:rPr lang="hr-HR" dirty="0" err="1" smtClean="0"/>
              <a:t>months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summer</a:t>
            </a:r>
            <a:r>
              <a:rPr lang="hr-HR" dirty="0" smtClean="0"/>
              <a:t> </a:t>
            </a:r>
            <a:r>
              <a:rPr lang="hr-HR" dirty="0" err="1" smtClean="0"/>
              <a:t>holidays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obligation</a:t>
            </a:r>
            <a:r>
              <a:rPr lang="hr-HR" dirty="0" smtClean="0"/>
              <a:t> to do </a:t>
            </a:r>
            <a:r>
              <a:rPr lang="hr-HR" dirty="0" err="1" smtClean="0"/>
              <a:t>summer</a:t>
            </a:r>
            <a:r>
              <a:rPr lang="hr-HR" dirty="0" smtClean="0"/>
              <a:t> </a:t>
            </a:r>
            <a:r>
              <a:rPr lang="hr-HR" dirty="0" err="1" smtClean="0"/>
              <a:t>practise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 descr="http://www.cmr.hr/wp-content/uploads/2012/12/zimski-praznic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71546"/>
            <a:ext cx="4267179" cy="2000240"/>
          </a:xfrm>
          <a:prstGeom prst="rect">
            <a:avLst/>
          </a:prstGeom>
          <a:noFill/>
        </p:spPr>
      </p:pic>
      <p:pic>
        <p:nvPicPr>
          <p:cNvPr id="1028" name="Picture 4" descr="http://www.os-astarcevica-zg.skole.hr/upload/os-astarcevica-zg/images/newsimg/118/Image/usksna%20cestit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256"/>
            <a:ext cx="3857620" cy="1774505"/>
          </a:xfrm>
          <a:prstGeom prst="rect">
            <a:avLst/>
          </a:prstGeom>
          <a:noFill/>
        </p:spPr>
      </p:pic>
      <p:pic>
        <p:nvPicPr>
          <p:cNvPr id="1030" name="Picture 6" descr="http://stari.dalmacijanews.com/Portals/0/images/2012/06/1_skokovi_more11-1506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143380"/>
            <a:ext cx="3957343" cy="235745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pPr algn="ctr"/>
            <a:r>
              <a:rPr lang="hr-HR" dirty="0" err="1" smtClean="0"/>
              <a:t>Summer</a:t>
            </a:r>
            <a:r>
              <a:rPr lang="hr-HR" dirty="0" smtClean="0"/>
              <a:t> </a:t>
            </a:r>
            <a:r>
              <a:rPr lang="hr-HR" dirty="0" err="1" smtClean="0"/>
              <a:t>practise</a:t>
            </a:r>
            <a:endParaRPr lang="hr-HR" dirty="0"/>
          </a:p>
        </p:txBody>
      </p:sp>
      <p:pic>
        <p:nvPicPr>
          <p:cNvPr id="28674" name="Picture 2" descr="http://www.tups-bj.hr/images/stories/2014.2015./FOTOGRAFIJE/Francuzi/IMG_7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143380"/>
            <a:ext cx="4691042" cy="2480388"/>
          </a:xfrm>
          <a:prstGeom prst="rect">
            <a:avLst/>
          </a:prstGeom>
          <a:noFill/>
        </p:spPr>
      </p:pic>
      <p:pic>
        <p:nvPicPr>
          <p:cNvPr id="28676" name="Picture 4" descr="http://www.novilist.hr/var/novilist/storage/images/vijesti/regija/opatija/roditelji-ucenika-ugostiteljske-skole-u-opatiji-upozoravaju-djeca-nam-nemaju-gdje-odraditi-praksu/1021733-1-cro-HR/Roditelji-ucenika-Ugostiteljske-skole-u-Opatiji-upozoravaju-Djeca-nam-nemaju-gdje-odraditi-prak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928802"/>
            <a:ext cx="4143404" cy="2979118"/>
          </a:xfrm>
          <a:prstGeom prst="rect">
            <a:avLst/>
          </a:prstGeom>
          <a:noFill/>
        </p:spPr>
      </p:pic>
      <p:pic>
        <p:nvPicPr>
          <p:cNvPr id="6" name="Picture 2" descr="http://www.tups-bj.hr/images/stories/2014.2015./FOTOGRAFIJE/Francuzi/IMG_7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3409" y="4127123"/>
            <a:ext cx="4691042" cy="2480388"/>
          </a:xfrm>
          <a:prstGeom prst="rect">
            <a:avLst/>
          </a:prstGeom>
          <a:noFill/>
        </p:spPr>
      </p:pic>
      <p:pic>
        <p:nvPicPr>
          <p:cNvPr id="7" name="Picture 4" descr="http://www.novilist.hr/var/novilist/storage/images/vijesti/regija/opatija/roditelji-ucenika-ugostiteljske-skole-u-opatiji-upozoravaju-djeca-nam-nemaju-gdje-odraditi-praksu/1021733-1-cro-HR/Roditelji-ucenika-Ugostiteljske-skole-u-Opatiji-upozoravaju-Djeca-nam-nemaju-gdje-odraditi-praks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19" y="1912545"/>
            <a:ext cx="4143404" cy="297911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357299"/>
          <a:ext cx="8229600" cy="496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1357290" y="428604"/>
            <a:ext cx="63343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r-H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hr-H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hr-H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practise</a:t>
            </a:r>
            <a:r>
              <a:rPr lang="hr-H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28596" y="1357298"/>
          <a:ext cx="8329642" cy="496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1357290" y="357166"/>
            <a:ext cx="67660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During</a:t>
            </a:r>
            <a:r>
              <a:rPr lang="hr-H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holidays</a:t>
            </a:r>
            <a:r>
              <a:rPr lang="hr-H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5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hr-H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28625" y="1500175"/>
          <a:ext cx="8215341" cy="481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309146" y="500042"/>
            <a:ext cx="8834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usually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travel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because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1714480" y="642918"/>
            <a:ext cx="5775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tourists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travel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428596" y="20002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niOkvir 2"/>
          <p:cNvSpPr txBox="1"/>
          <p:nvPr>
            <p:custDataLst>
              <p:tags r:id="rId3"/>
            </p:custDataLst>
          </p:nvPr>
        </p:nvSpPr>
        <p:spPr>
          <a:xfrm>
            <a:off x="1357290" y="285728"/>
            <a:ext cx="6444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Amount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student's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family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set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aside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a </a:t>
            </a:r>
            <a:r>
              <a:rPr lang="hr-HR" sz="48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trip</a:t>
            </a:r>
            <a:r>
              <a:rPr lang="hr-HR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NCg0K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g0KDQp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g0KDQr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g0KDQp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g"/>
  <p:tag name="MMPROD_UIDATA" val="&lt;database version=&quot;10.0&quot;&gt;&lt;object type=&quot;1&quot; unique_id=&quot;10001&quot;&gt;&lt;property id=&quot;20141&quot; value=&quot;What do we do for holidays11&quot;/&gt;&lt;object type=&quot;2&quot; unique_id=&quot;10002&quot;&gt;&lt;object type=&quot;3&quot; unique_id=&quot;10003&quot;&gt;&lt;property id=&quot;20148&quot; value=&quot;5&quot;/&gt;&lt;property id=&quot;20300&quot; value=&quot;Slide 1 - &amp;quot;What do we do for holidays?&amp;quot;&quot;/&gt;&lt;property id=&quot;20303&quot; value=&quot;-1&quot;/&gt;&lt;property id=&quot;20307&quot; value=&quot;256&quot;/&gt;&lt;property id=&quot;20309&quot; value=&quot;-1&quot;/&gt;&lt;/object&gt;&lt;object type=&quot;3&quot; unique_id=&quot;10004&quot;&gt;&lt;property id=&quot;20148&quot; value=&quot;5&quot;/&gt;&lt;property id=&quot;20300&quot; value=&quot;Slide 2 - &amp;quot;Participants&amp;quot;&quot;/&gt;&lt;property id=&quot;20303&quot; value=&quot;-1&quot;/&gt;&lt;property id=&quot;20307&quot; value=&quot;276&quot;/&gt;&lt;property id=&quot;20309&quot; value=&quot;-1&quot;/&gt;&lt;/object&gt;&lt;object type=&quot;3&quot; unique_id=&quot;10005&quot;&gt;&lt;property id=&quot;20148&quot; value=&quot;5&quot;/&gt;&lt;property id=&quot;20300&quot; value=&quot;Slide 3 - &amp;quot;School holidays &amp;quot;&quot;/&gt;&lt;property id=&quot;20303&quot; value=&quot;-1&quot;/&gt;&lt;property id=&quot;20307&quot; value=&quot;277&quot;/&gt;&lt;property id=&quot;20309&quot; value=&quot;-1&quot;/&gt;&lt;/object&gt;&lt;object type=&quot;3&quot; unique_id=&quot;10006&quot;&gt;&lt;property id=&quot;20148&quot; value=&quot;5&quot;/&gt;&lt;property id=&quot;20300&quot; value=&quot;Slide 4 - &amp;quot;Summer practise&amp;quot;&quot;/&gt;&lt;property id=&quot;20303&quot; value=&quot;-1&quot;/&gt;&lt;property id=&quot;20307&quot; value=&quot;278&quot;/&gt;&lt;property id=&quot;20309&quot; value=&quot;-1&quot;/&gt;&lt;/object&gt;&lt;object type=&quot;3&quot; unique_id=&quot;10007&quot;&gt;&lt;property id=&quot;20148&quot; value=&quot;5&quot;/&gt;&lt;property id=&quot;20300&quot; value=&quot;Slide 5&quot;/&gt;&lt;property id=&quot;20303&quot; value=&quot;-1&quot;/&gt;&lt;property id=&quot;20307&quot; value=&quot;258&quot;/&gt;&lt;property id=&quot;20309&quot; value=&quot;-1&quot;/&gt;&lt;/object&gt;&lt;object type=&quot;3&quot; unique_id=&quot;10008&quot;&gt;&lt;property id=&quot;20148&quot; value=&quot;5&quot;/&gt;&lt;property id=&quot;20300&quot; value=&quot;Slide 6&quot;/&gt;&lt;property id=&quot;20303&quot; value=&quot;-1&quot;/&gt;&lt;property id=&quot;20307&quot; value=&quot;260&quot;/&gt;&lt;property id=&quot;20309&quot; value=&quot;-1&quot;/&gt;&lt;/object&gt;&lt;object type=&quot;3&quot; unique_id=&quot;10009&quot;&gt;&lt;property id=&quot;20148&quot; value=&quot;5&quot;/&gt;&lt;property id=&quot;20300&quot; value=&quot;Slide 7&quot;/&gt;&lt;property id=&quot;20303&quot; value=&quot;-1&quot;/&gt;&lt;property id=&quot;20307&quot; value=&quot;262&quot;/&gt;&lt;property id=&quot;20309&quot; value=&quot;-1&quot;/&gt;&lt;/object&gt;&lt;object type=&quot;3&quot; unique_id=&quot;10010&quot;&gt;&lt;property id=&quot;20148&quot; value=&quot;5&quot;/&gt;&lt;property id=&quot;20300&quot; value=&quot;Slide 8&quot;/&gt;&lt;property id=&quot;20303&quot; value=&quot;-1&quot;/&gt;&lt;property id=&quot;20307&quot; value=&quot;264&quot;/&gt;&lt;property id=&quot;20309&quot; value=&quot;-1&quot;/&gt;&lt;/object&gt;&lt;object type=&quot;3&quot; unique_id=&quot;10011&quot;&gt;&lt;property id=&quot;20148&quot; value=&quot;5&quot;/&gt;&lt;property id=&quot;20300&quot; value=&quot;Slide 9&quot;/&gt;&lt;property id=&quot;20303&quot; value=&quot;-1&quot;/&gt;&lt;property id=&quot;20307&quot; value=&quot;266&quot;/&gt;&lt;property id=&quot;20309&quot; value=&quot;-1&quot;/&gt;&lt;/object&gt;&lt;object type=&quot;3&quot; unique_id=&quot;10012&quot;&gt;&lt;property id=&quot;20148&quot; value=&quot;5&quot;/&gt;&lt;property id=&quot;20300&quot; value=&quot;Slide 10&quot;/&gt;&lt;property id=&quot;20303&quot; value=&quot;-1&quot;/&gt;&lt;property id=&quot;20307&quot; value=&quot;268&quot;/&gt;&lt;property id=&quot;20309&quot; value=&quot;-1&quot;/&gt;&lt;/object&gt;&lt;object type=&quot;3&quot; unique_id=&quot;10013&quot;&gt;&lt;property id=&quot;20148&quot; value=&quot;5&quot;/&gt;&lt;property id=&quot;20300&quot; value=&quot;Slide 11 - &amp;quot;During 2014 the students usually travelled within Croatia. 56% of them travelled to seaside and 18% spent their ho&quot;/&gt;&lt;property id=&quot;20303&quot; value=&quot;-1&quot;/&gt;&lt;property id=&quot;20307&quot; value=&quot;269&quot;/&gt;&lt;property id=&quot;20309&quot; value=&quot;-1&quot;/&gt;&lt;/object&gt;&lt;object type=&quot;3&quot; unique_id=&quot;10014&quot;&gt;&lt;property id=&quot;20148&quot; value=&quot;5&quot;/&gt;&lt;property id=&quot;20300&quot; value=&quot;Slide 12&quot;/&gt;&lt;property id=&quot;20303&quot; value=&quot;-1&quot;/&gt;&lt;property id=&quot;20307&quot; value=&quot;270&quot;/&gt;&lt;property id=&quot;20309&quot; value=&quot;-1&quot;/&gt;&lt;/object&gt;&lt;object type=&quot;3&quot; unique_id=&quot;10015&quot;&gt;&lt;property id=&quot;20148&quot; value=&quot;5&quot;/&gt;&lt;property id=&quot;20300&quot; value=&quot;Slide 13 - &amp;quot;25% of students travelled abroad (Bosnia and Herzegovina, Serbia, Austria, Germany, France).  2% students did not &quot;/&gt;&lt;property id=&quot;20303&quot; value=&quot;-1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4&quot;/&gt;&lt;property id=&quot;20303&quot; value=&quot;-1&quot;/&gt;&lt;property id=&quot;20307&quot; value=&quot;272&quot;/&gt;&lt;property id=&quot;20309&quot; value=&quot;-1&quot;/&gt;&lt;/object&gt;&lt;object type=&quot;3&quot; unique_id=&quot;10017&quot;&gt;&lt;property id=&quot;20148&quot; value=&quot;5&quot;/&gt;&lt;property id=&quot;20300&quot; value=&quot;Slide 15&quot;/&gt;&lt;property id=&quot;20303&quot; value=&quot;-1&quot;/&gt;&lt;property id=&quot;20307&quot; value=&quot;274&quot;/&gt;&lt;property id=&quot;20309&quot; value=&quot;-1&quot;/&gt;&lt;/object&gt;&lt;object type=&quot;3&quot; unique_id=&quot;10018&quot;&gt;&lt;property id=&quot;20148&quot; value=&quot;5&quot;/&gt;&lt;property id=&quot;20300&quot; value=&quot;Slide 16&quot;/&gt;&lt;property id=&quot;20303&quot; value=&quot;-1&quot;/&gt;&lt;property id=&quot;20307&quot; value=&quot;275&quot;/&gt;&lt;property id=&quot;20309&quot; value=&quot;-1&quot;/&gt;&lt;/object&gt;&lt;/object&gt;&lt;object type=&quot;8&quot; unique_id=&quot;10036&quot;&gt;&lt;/object&gt;&lt;object type=&quot;4&quot; unique_id=&quot;10145&quot;&gt;&lt;/object&gt;&lt;object type=&quot;10&quot; unique_id=&quot;10146&quot;&gt;&lt;object type=&quot;11&quot; unique_id=&quot;10147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13&quot;/&gt;&lt;lineCharCount val=&quot;13&quot;/&gt;&lt;lineCharCount val=&quot;15&quot;/&gt;&lt;lineCharCount val=&quot;1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ED843D1-7600-4889-B2A0-4E27D57E6FB5}&quot;/&gt;&lt;isInvalidForFieldText val=&quot;1&quot;/&gt;&lt;Image&gt;&lt;filename val=&quot;C:\Users\korisnik\AppData\Local\Temp\~Ca4D8C\data\asimages\{BED843D1-7600-4889-B2A0-4E27D57E6FB5}_LtOfSld1.png&quot;/&gt;&lt;left val=&quot;0&quot;/&gt;&lt;top val=&quot;0&quot;/&gt;&lt;width val=&quot;722&quot;/&gt;&lt;height val=&quot;83&quot;/&gt;&lt;hasText val=&quot;0&quot;/&gt;&lt;/Image&gt;&lt;Image&gt;&lt;filename val=&quot;C:\Users\korisnik\AppData\Local\Temp\~Ca4D8C\data\asimages\{BED843D1-7600-4889-B2A0-4E27D57E6FB5}_MtorLt_text.png&quot;/&gt;&lt;left val=&quot;0&quot;/&gt;&lt;top val=&quot;0&quot;/&gt;&lt;width val=&quot;722&quot;/&gt;&lt;height val=&quot;8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954785082,C:\Users\korisnik\Desktop\What do we do for holidays11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9&quot;/&gt;&lt;/TableIndex&gt;&lt;/ShapeTextInfo&gt;"/>
  <p:tag name="PRESENTER_SHAPEINFO" val="&lt;ThreeDShapeInfo&gt;&lt;uuid val=&quot;{810E5966-B732-46AE-97B9-22E0436E0806}&quot;/&gt;&lt;isInvalidForFieldText val=&quot;0&quot;/&gt;&lt;Image&gt;&lt;filename val=&quot;C:\Users\korisnik\AppData\Local\Temp\~Ca4D8C\data\asimages\{810E5966-B732-46AE-97B9-22E0436E0806}_1.png&quot;/&gt;&lt;left val=&quot;42&quot;/&gt;&lt;top val=&quot;108&quot;/&gt;&lt;width val=&quot;664&quot;/&gt;&lt;height val=&quot;17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9&quot;/&gt;&lt;lineCharCount val=&quot;13&quot;/&gt;&lt;lineCharCount val=&quot;14&quot;/&gt;&lt;lineCharCount val=&quot;15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697FDD0D-2E5F-4443-A85A-66CFBF361FC8}_1.png&quot;/&gt;&lt;left val=&quot;101&quot;/&gt;&lt;top val=&quot;363&quot;/&gt;&lt;width val=&quot;364&quot;/&gt;&lt;height val=&quot;104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54785082,C:\Users\korisnik\Desktop\What do we do for holidays11_pptx\Media.ppcx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72C0D578-AC7E-44A2-ADED-4AFA9691C711}_2.png&quot;/&gt;&lt;left val=&quot;36&quot;/&gt;&lt;top val=&quot;55&quot;/&gt;&lt;width val=&quot;649&quot;/&gt;&lt;height val=&quot;121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3&quot;/&gt;&lt;lineCharCount val=&quot;35&quot;/&gt;&lt;lineCharCount val=&quot;19&quot;/&gt;&lt;/TableIndex&gt;&lt;/ShapeTextInfo&gt;"/>
  <p:tag name="HTML_SHAPEINFO" val="&lt;TextEffect&gt;&lt;Image&gt;&lt;filename val=&quot;C:\Users\korisnik\AppData\Local\Temp\~Ca4D8C\data\asimages\{269947DC-E50B-4FFC-87BC-263C7421706B}_1.png_crop.png&quot;/&gt;&lt;left val=&quot;45&quot;/&gt;&lt;top val=&quot;160&quot;/&gt;&lt;width val=&quot;256&quot;/&gt;&lt;height val=&quot;25&quot;/&gt;&lt;hasText val=&quot;1&quot;/&gt;&lt;paraId val=&quot;1&quot;/&gt;&lt;/Image&gt;&lt;Image&gt;&lt;filename val=&quot;C:\Users\korisnik\AppData\Local\Temp\~Ca4D8C\data\asimages\{CA8D391D-BF10-4E79-BC76-933C1FE74F4F}_1.png_crop.png&quot;/&gt;&lt;left val=&quot;45&quot;/&gt;&lt;top val=&quot;198&quot;/&gt;&lt;width val=&quot;369&quot;/&gt;&lt;height val=&quot;25&quot;/&gt;&lt;hasText val=&quot;1&quot;/&gt;&lt;paraId val=&quot;2&quot;/&gt;&lt;/Image&gt;&lt;Image&gt;&lt;filename val=&quot;C:\Users\korisnik\AppData\Local\Temp\~Ca4D8C\data\asimages\{1B1B9528-CBB7-48D2-9F2A-01B87A0848E3}_1.png_crop.png&quot;/&gt;&lt;left val=&quot;260&quot;/&gt;&lt;top val=&quot;235&quot;/&gt;&lt;width val=&quot;144&quot;/&gt;&lt;height val=&quot;25&quot;/&gt;&lt;hasText val=&quot;1&quot;/&gt;&lt;paraId val=&quot;3&quot;/&gt;&lt;/Image&gt;&lt;/TextEffect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54785082,C:\Users\korisnik\Desktop\What do we do for holidays11_pptx\Media.ppcx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F70D9B5D-6C4B-4CA5-81D5-81FDD14AC3ED}_3.png&quot;/&gt;&lt;left val=&quot;33&quot;/&gt;&lt;top val=&quot;0&quot;/&gt;&lt;width val=&quot;649&quot;/&gt;&lt;height val=&quot;121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C5893DD2-9960-4382-9CF1-7D4F635889D0}&quot;/&gt;&lt;isInvalidForFieldText val=&quot;1&quot;/&gt;&lt;Image&gt;&lt;filename val=&quot;C:\Users\korisnik\AppData\Local\Temp\~Ca4D8C\data\asimages\{C5893DD2-9960-4382-9CF1-7D4F635889D0}_LtOfSld1.png&quot;/&gt;&lt;left val=&quot;345&quot;/&gt;&lt;top val=&quot;0&quot;/&gt;&lt;width val=&quot;376&quot;/&gt;&lt;height val=&quot;49&quot;/&gt;&lt;hasText val=&quot;0&quot;/&gt;&lt;/Image&gt;&lt;Image&gt;&lt;filename val=&quot;C:\Users\korisnik\AppData\Local\Temp\~Ca4D8C\data\asimages\{C5893DD2-9960-4382-9CF1-7D4F635889D0}_MtorLt_text.png&quot;/&gt;&lt;left val=&quot;345&quot;/&gt;&lt;top val=&quot;0&quot;/&gt;&lt;width val=&quot;376&quot;/&gt;&lt;height val=&quot;49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7&quot;/&gt;&lt;lineCharCount val=&quot;25&quot;/&gt;&lt;lineCharCount val=&quot;43&quot;/&gt;&lt;lineCharCount val=&quot;33&quot;/&gt;&lt;/TableIndex&gt;&lt;/ShapeTextInfo&gt;"/>
  <p:tag name="HTML_SHAPEINFO" val="&lt;TextEffect&gt;&lt;Image&gt;&lt;filename val=&quot;C:\Users\korisnik\AppData\Local\Temp\~Ca4D8C\data\asimages\{8A73B287-AC5B-4AEB-A09B-8F92EAFB85E8}_1.png_crop.png&quot;/&gt;&lt;left val=&quot;42&quot;/&gt;&lt;top val=&quot;177&quot;/&gt;&lt;width val=&quot;306&quot;/&gt;&lt;height val=&quot;25&quot;/&gt;&lt;hasText val=&quot;1&quot;/&gt;&lt;paraId val=&quot;1&quot;/&gt;&lt;/Image&gt;&lt;Image&gt;&lt;filename val=&quot;C:\Users\korisnik\AppData\Local\Temp\~Ca4D8C\data\asimages\{532773EE-1A91-4CCA-B3B8-A7D09F4CB104}_1.png_crop.png&quot;/&gt;&lt;left val=&quot;42&quot;/&gt;&lt;top val=&quot;214&quot;/&gt;&lt;width val=&quot;271&quot;/&gt;&lt;height val=&quot;25&quot;/&gt;&lt;hasText val=&quot;1&quot;/&gt;&lt;paraId val=&quot;2&quot;/&gt;&lt;/Image&gt;&lt;Image&gt;&lt;filename val=&quot;C:\Users\korisnik\AppData\Local\Temp\~Ca4D8C\data\asimages\{6F52F632-F9BA-4D07-A8A9-B86D9F9A3F91}_1.png_crop.png&quot;/&gt;&lt;left val=&quot;42&quot;/&gt;&lt;top val=&quot;252&quot;/&gt;&lt;width val=&quot;521&quot;/&gt;&lt;height val=&quot;57&quot;/&gt;&lt;hasText val=&quot;1&quot;/&gt;&lt;paraId val=&quot;3&quot;/&gt;&lt;/Image&gt;&lt;/TextEffect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54785082,C:\Users\korisnik\Desktop\What do we do for holidays11_pptx\Media.ppcx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1A993213-2E85-490F-8EB4-F547406DD9A0}_4.png&quot;/&gt;&lt;left val=&quot;36&quot;/&gt;&lt;top val=&quot;55&quot;/&gt;&lt;width val=&quot;649&quot;/&gt;&lt;height val=&quot;121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954785082,C:\Users\korisnik\Desktop\What do we do for holidays11_pptx\Media.ppcx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78C33F-DE7B-4C96-B91A-5271FC854EC8}&quot;/&gt;&lt;isInvalidForFieldText val=&quot;0&quot;/&gt;&lt;Image&gt;&lt;filename val=&quot;C:\Users\korisnik\AppData\Local\Temp\~Ca4D8C\data\asimages\{3178C33F-DE7B-4C96-B91A-5271FC854EC8}_5.png&quot;/&gt;&lt;left val=&quot;36&quot;/&gt;&lt;top val=&quot;106&quot;/&gt;&lt;width val=&quot;649&quot;/&gt;&lt;height val=&quot;39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0D25FAE3-9A2C-4DBA-B423-2C9114296FA6}_5.png&quot;/&gt;&lt;left val=&quot;86&quot;/&gt;&lt;top val=&quot;21&quot;/&gt;&lt;width val=&quot;541&quot;/&gt;&lt;height val=&quot;106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54785082,C:\Users\korisnik\Desktop\What do we do for holidays11_pptx\Media.ppcx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5318A9-DF19-4213-9946-740020F21F99}&quot;/&gt;&lt;isInvalidForFieldText val=&quot;0&quot;/&gt;&lt;Image&gt;&lt;filename val=&quot;C:\Users\korisnik\AppData\Local\Temp\~Ca4D8C\data\asimages\{0E5318A9-DF19-4213-9946-740020F21F99}_6.png&quot;/&gt;&lt;left val=&quot;33&quot;/&gt;&lt;top val=&quot;106&quot;/&gt;&lt;width val=&quot;656&quot;/&gt;&lt;height val=&quot;39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36F324A0-A87A-4789-89AA-0A33CA1B3C54}_6.png&quot;/&gt;&lt;left val=&quot;84&quot;/&gt;&lt;top val=&quot;16&quot;/&gt;&lt;width val=&quot;574&quot;/&gt;&lt;height val=&quot;106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954785082,C:\Users\korisnik\Desktop\What do we do for holidays11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15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C5601C-C5A5-4452-9F40-DCDBB768F3C4}&quot;/&gt;&lt;isInvalidForFieldText val=&quot;0&quot;/&gt;&lt;Image&gt;&lt;filename val=&quot;C:\Users\korisnik\AppData\Local\Temp\~Ca4D8C\data\asimages\{FAC5601C-C5A5-4452-9F40-DCDBB768F3C4}_7.png&quot;/&gt;&lt;left val=&quot;33&quot;/&gt;&lt;top val=&quot;117&quot;/&gt;&lt;width val=&quot;648&quot;/&gt;&lt;height val=&quot;380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A2BD4139-C485-43FD-9F6F-80A8A1067AE7}_7.png&quot;/&gt;&lt;left val=&quot;3&quot;/&gt;&lt;top val=&quot;28&quot;/&gt;&lt;width val=&quot;734&quot;/&gt;&lt;height val=&quot;10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54785082,C:\Users\korisnik\Desktop\What do we do for holidays11_pptx\Media.ppc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9A6B9B-49F5-4DAB-B0FE-C4E8380AE7D6}&quot;/&gt;&lt;isInvalidForFieldText val=&quot;0&quot;/&gt;&lt;Image&gt;&lt;filename val=&quot;C:\Users\korisnik\AppData\Local\Temp\~Ca4D8C\data\asimages\{9E9A6B9B-49F5-4DAB-B0FE-C4E8380AE7D6}_8.png&quot;/&gt;&lt;left val=&quot;36&quot;/&gt;&lt;top val=&quot;152&quot;/&gt;&lt;width val=&quot;649&quot;/&gt;&lt;height val=&quot;346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97F0B6ED-7756-46C0-A0A6-BAB30382B716}_8.png&quot;/&gt;&lt;left val=&quot;113&quot;/&gt;&lt;top val=&quot;39&quot;/&gt;&lt;width val=&quot;495&quot;/&gt;&lt;height val=&quot;10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54785082,C:\Users\korisnik\Desktop\What do we do for holidays11_pptx\Media.ppc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06DF96-943D-4FD8-A06B-BCCBD01018E4}&quot;/&gt;&lt;isInvalidForFieldText val=&quot;0&quot;/&gt;&lt;Image&gt;&lt;filename val=&quot;C:\Users\korisnik\AppData\Local\Temp\~Ca4D8C\data\asimages\{8F06DF96-943D-4FD8-A06B-BCCBD01018E4}_9.png&quot;/&gt;&lt;left val=&quot;33&quot;/&gt;&lt;top val=&quot;157&quot;/&gt;&lt;width val=&quot;649&quot;/&gt;&lt;height val=&quot;34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5&quot;/&gt;&lt;lineCharCount val=&quot;25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3DF0CA4E-BDF2-42EC-A3B9-2E767565DBEF}_9.png&quot;/&gt;&lt;left val=&quot;85&quot;/&gt;&lt;top val=&quot;11&quot;/&gt;&lt;width val=&quot;538&quot;/&gt;&lt;height val=&quot;16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954785082,C:\Users\korisnik\Desktop\What do we do for holidays11_pptx\Media.ppc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05516E-0B0C-45DE-8824-6C562EE546EE}&quot;/&gt;&lt;isInvalidForFieldText val=&quot;0&quot;/&gt;&lt;Image&gt;&lt;filename val=&quot;C:\Users\korisnik\AppData\Local\Temp\~Ca4D8C\data\asimages\{F905516E-0B0C-45DE-8824-6C562EE546EE}_10.png&quot;/&gt;&lt;left val=&quot;36&quot;/&gt;&lt;top val=&quot;152&quot;/&gt;&lt;width val=&quot;649&quot;/&gt;&lt;height val=&quot;34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13&quot;/&gt;&lt;lineCharCount val=&quot;13&quot;/&gt;&lt;lineCharCount val=&quot;15&quot;/&gt;&lt;lineCharCount val=&quot;11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435B34E5-25DF-4552-A56B-4635CFF663B1}_10.png&quot;/&gt;&lt;left val=&quot;119&quot;/&gt;&lt;top val=&quot;56&quot;/&gt;&lt;width val=&quot;490&quot;/&gt;&lt;height val=&quot;10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54785082,C:\Users\korisnik\Desktop\What do we do for holidays11_pptx\Media.ppcx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6&quot;/&gt;&lt;lineCharCount val=&quot;66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7744B223-8365-4C8F-B390-F1103AEA7E1A}_11.png&quot;/&gt;&lt;left val=&quot;24&quot;/&gt;&lt;top val=&quot;45&quot;/&gt;&lt;width val=&quot;666&quot;/&gt;&lt;height val=&quot;9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54785082,C:\Users\korisnik\Desktop\What do we do for holidays11_pptx\Media.ppcx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54785082,C:\Users\korisnik\Desktop\What do we do for holidays11_pptx\Media.ppcx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6&quot;/&gt;&lt;lineCharCount val=&quot;28&quot;/&gt;&lt;lineCharCount val=&quot;36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5A69E0FB-4477-46ED-B1DC-3AF567BF4672}_13.png&quot;/&gt;&lt;left val=&quot;18&quot;/&gt;&lt;top val=&quot;50&quot;/&gt;&lt;width val=&quot;680&quot;/&gt;&lt;height val=&quot;13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54785082,C:\Users\korisnik\Desktop\What do we do for holidays11_pptx\Media.ppc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54785082,C:\Users\korisnik\Desktop\What do we do for holidays11_pptx\Media.ppc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54785082,C:\Users\korisnik\Desktop\What do we do for holidays11_pptx\Media.ppc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&quot;/&gt;&lt;isInvalidForFieldText val=&quot;0&quot;/&gt;&lt;Image&gt;&lt;filename val=&quot;C:\Users\korisnik\AppData\Local\Temp\~Ca4D8C\data\asimages\{ED16B0CE-E4F5-4EEA-8245-B56460E90FC1}_16.png&quot;/&gt;&lt;left val=&quot;305&quot;/&gt;&lt;top val=&quot;39&quot;/&gt;&lt;width val=&quot;409&quot;/&gt;&lt;height val=&quot;6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9D5015-3892-4572-8354-CBFC8BBBE4FC}&quot;/&gt;&lt;isInvalidForFieldText val=&quot;0&quot;/&gt;&lt;Image&gt;&lt;filename val=&quot;C:\Users\korisnik\AppData\Local\Temp\~Ca4D8C\data\asimages\{CB9D5015-3892-4572-8354-CBFC8BBBE4FC}_MtorLt.png&quot;/&gt;&lt;left val=&quot;0&quot;/&gt;&lt;top val=&quot;-2&quot;/&gt;&lt;width val=&quot;722&quot;/&gt;&lt;height val=&quot;84&quot;/&gt;&lt;hasText val=&quot;1&quot;/&gt;&lt;/Image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159</Words>
  <Application>Microsoft Office PowerPoint</Application>
  <PresentationFormat>Prikaz na zaslonu (4:3)</PresentationFormat>
  <Paragraphs>40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Tijek</vt:lpstr>
      <vt:lpstr>What do we do for holidays?</vt:lpstr>
      <vt:lpstr>Participants</vt:lpstr>
      <vt:lpstr>School holidays </vt:lpstr>
      <vt:lpstr>Summer practise</vt:lpstr>
      <vt:lpstr>Slajd 5</vt:lpstr>
      <vt:lpstr>Slajd 6</vt:lpstr>
      <vt:lpstr>Slajd 7</vt:lpstr>
      <vt:lpstr>Slajd 8</vt:lpstr>
      <vt:lpstr>Slajd 9</vt:lpstr>
      <vt:lpstr>Slajd 10</vt:lpstr>
      <vt:lpstr>During 2014 the students usually travelled within Croatia. 56% of them travelled to seaside and 18% spent their holidays at inland. </vt:lpstr>
      <vt:lpstr>Slajd 12</vt:lpstr>
      <vt:lpstr>25% of students travelled abroad (Bosnia and Herzegovina, Serbia, Austria, Germany, France).  2% students did not travel anywhere.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do for holidays?</dc:title>
  <dc:creator>korisnik8</dc:creator>
  <cp:lastModifiedBy>prof</cp:lastModifiedBy>
  <cp:revision>40</cp:revision>
  <dcterms:created xsi:type="dcterms:W3CDTF">2015-01-26T11:35:59Z</dcterms:created>
  <dcterms:modified xsi:type="dcterms:W3CDTF">2015-05-21T07:15:07Z</dcterms:modified>
</cp:coreProperties>
</file>