
<file path=[Content_Types].xml><?xml version="1.0" encoding="utf-8"?>
<Types xmlns="http://schemas.openxmlformats.org/package/2006/content-types">
  <Override PartName="/ppt/tags/tag8.xml" ContentType="application/vnd.openxmlformats-officedocument.presentationml.tags+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tags/tag29.xml" ContentType="application/vnd.openxmlformats-officedocument.presentationml.tags+xml"/>
  <Override PartName="/ppt/tags/tag38.xml" ContentType="application/vnd.openxmlformats-officedocument.presentationml.tags+xml"/>
  <Override PartName="/ppt/tags/tag47.xml" ContentType="application/vnd.openxmlformats-officedocument.presentationml.tags+xml"/>
  <Override PartName="/ppt/tags/tag56.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45.xml" ContentType="application/vnd.openxmlformats-officedocument.presentationml.tags+xml"/>
  <Override PartName="/ppt/tags/tag54.xml" ContentType="application/vnd.openxmlformats-officedocument.presentationml.tags+xml"/>
  <Override PartName="/ppt/charts/chart9.xml" ContentType="application/vnd.openxmlformats-officedocument.drawingml.chart+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43.xml" ContentType="application/vnd.openxmlformats-officedocument.presentationml.tags+xml"/>
  <Override PartName="/ppt/charts/chart7.xml" ContentType="application/vnd.openxmlformats-officedocument.drawingml.chart+xml"/>
  <Override PartName="/ppt/tags/tag52.xml" ContentType="application/vnd.openxmlformats-officedocument.presentationml.tags+xml"/>
  <Override PartName="/ppt/tags/tag6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charts/chart3.xml" ContentType="application/vnd.openxmlformats-officedocument.drawingml.chart+xml"/>
  <Override PartName="/ppt/tags/tag41.xml" ContentType="application/vnd.openxmlformats-officedocument.presentationml.tags+xml"/>
  <Override PartName="/ppt/charts/chart5.xml" ContentType="application/vnd.openxmlformats-officedocument.drawingml.chart+xml"/>
  <Override PartName="/ppt/tags/tag50.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charts/chart1.xml" ContentType="application/vnd.openxmlformats-officedocument.drawingml.chart+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tags/tag39.xml" ContentType="application/vnd.openxmlformats-officedocument.presentationml.tags+xml"/>
  <Override PartName="/ppt/tags/tag5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charts/chart8.xml" ContentType="application/vnd.openxmlformats-officedocument.drawingml.chart+xml"/>
  <Override PartName="/ppt/tags/tag55.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charts/chart6.xml" ContentType="application/vnd.openxmlformats-officedocument.drawingml.chart+xml"/>
  <Override PartName="/ppt/tags/tag53.xml" ContentType="application/vnd.openxmlformats-officedocument.presentationml.tags+xml"/>
  <Override PartName="/ppt/charts/chart10.xml" ContentType="application/vnd.openxmlformats-officedocument.drawingml.chart+xml"/>
  <Override PartName="/ppt/tags/tag6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charts/chart4.xml" ContentType="application/vnd.openxmlformats-officedocument.drawingml.chart+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75" r:id="rId3"/>
    <p:sldId id="276" r:id="rId4"/>
    <p:sldId id="277" r:id="rId5"/>
    <p:sldId id="257" r:id="rId6"/>
    <p:sldId id="261" r:id="rId7"/>
    <p:sldId id="266" r:id="rId8"/>
    <p:sldId id="265" r:id="rId9"/>
    <p:sldId id="264" r:id="rId10"/>
    <p:sldId id="263" r:id="rId11"/>
    <p:sldId id="262" r:id="rId12"/>
    <p:sldId id="267" r:id="rId13"/>
    <p:sldId id="268" r:id="rId14"/>
    <p:sldId id="269" r:id="rId15"/>
    <p:sldId id="270" r:id="rId16"/>
    <p:sldId id="271" r:id="rId17"/>
    <p:sldId id="272" r:id="rId18"/>
  </p:sldIdLst>
  <p:sldSz cx="9144000" cy="6858000" type="screen4x3"/>
  <p:notesSz cx="6858000" cy="9144000"/>
  <p:custDataLst>
    <p:tags r:id="rId19"/>
  </p:custDataLst>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99"/>
    <a:srgbClr val="FFFF66"/>
    <a:srgbClr val="174F55"/>
    <a:srgbClr val="6600CC"/>
    <a:srgbClr val="66CCFF"/>
    <a:srgbClr val="6B134C"/>
    <a:srgbClr val="6D696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7" autoAdjust="0"/>
  </p:normalViewPr>
  <p:slideViewPr>
    <p:cSldViewPr>
      <p:cViewPr>
        <p:scale>
          <a:sx n="51" d="100"/>
          <a:sy n="51" d="100"/>
        </p:scale>
        <p:origin x="-1926" y="-480"/>
      </p:cViewPr>
      <p:guideLst>
        <p:guide orient="horz" pos="2160"/>
        <p:guide pos="2880"/>
      </p:guideLst>
    </p:cSldViewPr>
  </p:slideViewPr>
  <p:outlineViewPr>
    <p:cViewPr>
      <p:scale>
        <a:sx n="33" d="100"/>
        <a:sy n="33" d="100"/>
      </p:scale>
      <p:origin x="240" y="6859"/>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Knjiga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Knjiga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3.a\Prezentacija\Knjiga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3.a\Prezentacija\Knjiga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Knjiga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Knjiga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Knjiga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Knjiga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Knjiga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Knjiga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hr-HR"/>
  <c:chart>
    <c:view3D>
      <c:rAngAx val="1"/>
    </c:view3D>
    <c:plotArea>
      <c:layout>
        <c:manualLayout>
          <c:layoutTarget val="inner"/>
          <c:xMode val="edge"/>
          <c:yMode val="edge"/>
          <c:x val="9.5608049722870486E-2"/>
          <c:y val="8.8557284096993955E-2"/>
          <c:w val="0.88263828385540055"/>
          <c:h val="0.71346456692913351"/>
        </c:manualLayout>
      </c:layout>
      <c:bar3DChart>
        <c:barDir val="col"/>
        <c:grouping val="stacked"/>
        <c:ser>
          <c:idx val="0"/>
          <c:order val="0"/>
          <c:cat>
            <c:strRef>
              <c:f>List1!$B$13:$B$17</c:f>
              <c:strCache>
                <c:ptCount val="5"/>
                <c:pt idx="0">
                  <c:v>on PC</c:v>
                </c:pt>
                <c:pt idx="1">
                  <c:v>do sports</c:v>
                </c:pt>
                <c:pt idx="2">
                  <c:v>with friends</c:v>
                </c:pt>
                <c:pt idx="3">
                  <c:v>help parents</c:v>
                </c:pt>
                <c:pt idx="4">
                  <c:v>go out</c:v>
                </c:pt>
              </c:strCache>
            </c:strRef>
          </c:cat>
          <c:val>
            <c:numRef>
              <c:f>List1!$C$13:$C$17</c:f>
              <c:numCache>
                <c:formatCode>0.00%</c:formatCode>
                <c:ptCount val="5"/>
                <c:pt idx="0">
                  <c:v>0.20540000000000017</c:v>
                </c:pt>
                <c:pt idx="1">
                  <c:v>0.12379999999999999</c:v>
                </c:pt>
                <c:pt idx="2">
                  <c:v>0.26979999999999998</c:v>
                </c:pt>
                <c:pt idx="3">
                  <c:v>0.22280000000000016</c:v>
                </c:pt>
                <c:pt idx="4">
                  <c:v>0.17820000000000016</c:v>
                </c:pt>
              </c:numCache>
            </c:numRef>
          </c:val>
        </c:ser>
        <c:shape val="box"/>
        <c:axId val="224431488"/>
        <c:axId val="224454528"/>
        <c:axId val="0"/>
      </c:bar3DChart>
      <c:catAx>
        <c:axId val="224431488"/>
        <c:scaling>
          <c:orientation val="minMax"/>
        </c:scaling>
        <c:axPos val="b"/>
        <c:tickLblPos val="nextTo"/>
        <c:txPr>
          <a:bodyPr/>
          <a:lstStyle/>
          <a:p>
            <a:pPr>
              <a:defRPr sz="1700">
                <a:solidFill>
                  <a:schemeClr val="tx1"/>
                </a:solidFill>
              </a:defRPr>
            </a:pPr>
            <a:endParaRPr lang="sr-Latn-CS"/>
          </a:p>
        </c:txPr>
        <c:crossAx val="224454528"/>
        <c:crosses val="autoZero"/>
        <c:auto val="1"/>
        <c:lblAlgn val="ctr"/>
        <c:lblOffset val="100"/>
      </c:catAx>
      <c:valAx>
        <c:axId val="224454528"/>
        <c:scaling>
          <c:orientation val="minMax"/>
        </c:scaling>
        <c:axPos val="l"/>
        <c:majorGridlines/>
        <c:numFmt formatCode="0.00%" sourceLinked="1"/>
        <c:tickLblPos val="nextTo"/>
        <c:txPr>
          <a:bodyPr/>
          <a:lstStyle/>
          <a:p>
            <a:pPr>
              <a:defRPr sz="1700" baseline="0">
                <a:solidFill>
                  <a:schemeClr val="tx1"/>
                </a:solidFill>
              </a:defRPr>
            </a:pPr>
            <a:endParaRPr lang="sr-Latn-CS"/>
          </a:p>
        </c:txPr>
        <c:crossAx val="224431488"/>
        <c:crosses val="autoZero"/>
        <c:crossBetween val="between"/>
      </c:valAx>
      <c:spPr>
        <a:gradFill>
          <a:gsLst>
            <a:gs pos="0">
              <a:srgbClr val="1F497D">
                <a:lumMod val="20000"/>
                <a:lumOff val="80000"/>
                <a:alpha val="0"/>
              </a:srgbClr>
            </a:gs>
            <a:gs pos="39999">
              <a:srgbClr val="85C2FF"/>
            </a:gs>
            <a:gs pos="70000">
              <a:srgbClr val="C4D6EB"/>
            </a:gs>
            <a:gs pos="100000">
              <a:srgbClr val="FFEBFA"/>
            </a:gs>
          </a:gsLst>
          <a:lin ang="5400000" scaled="1"/>
        </a:gradFill>
      </c:spPr>
    </c:plotArea>
    <c:plotVisOnly val="1"/>
    <c:dispBlanksAs val="gap"/>
  </c:chart>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hr-HR"/>
  <c:chart>
    <c:plotArea>
      <c:layout/>
      <c:doughnutChart>
        <c:varyColors val="1"/>
        <c:ser>
          <c:idx val="0"/>
          <c:order val="0"/>
          <c:cat>
            <c:strRef>
              <c:f>List1!$B$8:$B$10</c:f>
              <c:strCache>
                <c:ptCount val="3"/>
                <c:pt idx="0">
                  <c:v>yes</c:v>
                </c:pt>
                <c:pt idx="1">
                  <c:v>no</c:v>
                </c:pt>
                <c:pt idx="2">
                  <c:v>they are going out because their parents let them</c:v>
                </c:pt>
              </c:strCache>
            </c:strRef>
          </c:cat>
          <c:val>
            <c:numRef>
              <c:f>List1!$C$8:$C$10</c:f>
              <c:numCache>
                <c:formatCode>0%</c:formatCode>
                <c:ptCount val="3"/>
                <c:pt idx="0">
                  <c:v>0.59</c:v>
                </c:pt>
                <c:pt idx="1">
                  <c:v>8.0000000000000043E-2</c:v>
                </c:pt>
                <c:pt idx="2">
                  <c:v>3.0000000000000002E-2</c:v>
                </c:pt>
              </c:numCache>
            </c:numRef>
          </c:val>
        </c:ser>
        <c:firstSliceAng val="0"/>
        <c:holeSize val="50"/>
      </c:doughnutChart>
    </c:plotArea>
    <c:legend>
      <c:legendPos val="r"/>
      <c:layout>
        <c:manualLayout>
          <c:xMode val="edge"/>
          <c:yMode val="edge"/>
          <c:x val="0.71339047645499776"/>
          <c:y val="0.22125060492336998"/>
          <c:w val="0.23831793160548306"/>
          <c:h val="0.65913533147917724"/>
        </c:manualLayout>
      </c:layout>
      <c:txPr>
        <a:bodyPr/>
        <a:lstStyle/>
        <a:p>
          <a:pPr>
            <a:lnSpc>
              <a:spcPct val="100000"/>
            </a:lnSpc>
            <a:defRPr sz="1600"/>
          </a:pPr>
          <a:endParaRPr lang="sr-Latn-CS"/>
        </a:p>
      </c:txPr>
    </c:legend>
    <c:plotVisOnly val="1"/>
    <c:dispBlanksAs val="zero"/>
  </c:chart>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hr-HR"/>
  <c:chart>
    <c:plotArea>
      <c:layout/>
      <c:pieChart>
        <c:varyColors val="1"/>
        <c:ser>
          <c:idx val="0"/>
          <c:order val="0"/>
          <c:cat>
            <c:strRef>
              <c:f>List1!$B$19:$B$21</c:f>
              <c:strCache>
                <c:ptCount val="3"/>
                <c:pt idx="0">
                  <c:v>less than 15</c:v>
                </c:pt>
                <c:pt idx="1">
                  <c:v>more than 15</c:v>
                </c:pt>
                <c:pt idx="2">
                  <c:v>do not go out</c:v>
                </c:pt>
              </c:strCache>
            </c:strRef>
          </c:cat>
          <c:val>
            <c:numRef>
              <c:f>List1!$C$19:$C$21</c:f>
              <c:numCache>
                <c:formatCode>0.00%</c:formatCode>
                <c:ptCount val="3"/>
                <c:pt idx="0">
                  <c:v>0.34290000000000032</c:v>
                </c:pt>
                <c:pt idx="1">
                  <c:v>0.55710000000000004</c:v>
                </c:pt>
                <c:pt idx="2">
                  <c:v>0.1</c:v>
                </c:pt>
              </c:numCache>
            </c:numRef>
          </c:val>
        </c:ser>
        <c:firstSliceAng val="0"/>
      </c:pieChart>
    </c:plotArea>
    <c:legend>
      <c:legendPos val="r"/>
      <c:legendEntry>
        <c:idx val="0"/>
        <c:txPr>
          <a:bodyPr/>
          <a:lstStyle/>
          <a:p>
            <a:pPr>
              <a:defRPr sz="1700">
                <a:solidFill>
                  <a:schemeClr val="tx1"/>
                </a:solidFill>
              </a:defRPr>
            </a:pPr>
            <a:endParaRPr lang="sr-Latn-CS"/>
          </a:p>
        </c:txPr>
      </c:legendEntry>
      <c:legendEntry>
        <c:idx val="1"/>
        <c:txPr>
          <a:bodyPr/>
          <a:lstStyle/>
          <a:p>
            <a:pPr>
              <a:defRPr sz="1700">
                <a:solidFill>
                  <a:schemeClr val="tx1"/>
                </a:solidFill>
              </a:defRPr>
            </a:pPr>
            <a:endParaRPr lang="sr-Latn-CS"/>
          </a:p>
        </c:txPr>
      </c:legendEntry>
      <c:legendEntry>
        <c:idx val="2"/>
        <c:txPr>
          <a:bodyPr/>
          <a:lstStyle/>
          <a:p>
            <a:pPr>
              <a:defRPr sz="1700">
                <a:solidFill>
                  <a:schemeClr val="tx1"/>
                </a:solidFill>
              </a:defRPr>
            </a:pPr>
            <a:endParaRPr lang="sr-Latn-CS"/>
          </a:p>
        </c:txPr>
      </c:legendEntry>
      <c:layout>
        <c:manualLayout>
          <c:xMode val="edge"/>
          <c:yMode val="edge"/>
          <c:x val="0.76229245649849486"/>
          <c:y val="0.27797443328635274"/>
          <c:w val="0.22844828424224781"/>
          <c:h val="0.52262004793234051"/>
        </c:manualLayout>
      </c:layout>
      <c:txPr>
        <a:bodyPr/>
        <a:lstStyle/>
        <a:p>
          <a:pPr>
            <a:defRPr sz="1700">
              <a:solidFill>
                <a:schemeClr val="tx1"/>
              </a:solidFill>
            </a:defRPr>
          </a:pPr>
          <a:endParaRPr lang="sr-Latn-CS"/>
        </a:p>
      </c:txPr>
    </c:legend>
    <c:plotVisOnly val="1"/>
    <c:dispBlanksAs val="zero"/>
  </c:chart>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hr-HR"/>
  <c:chart>
    <c:plotArea>
      <c:layout/>
      <c:barChart>
        <c:barDir val="bar"/>
        <c:grouping val="stacked"/>
        <c:ser>
          <c:idx val="0"/>
          <c:order val="0"/>
          <c:cat>
            <c:strRef>
              <c:f>List1!$B$36:$B$41</c:f>
              <c:strCache>
                <c:ptCount val="6"/>
                <c:pt idx="0">
                  <c:v>night clubs</c:v>
                </c:pt>
                <c:pt idx="1">
                  <c:v>theatres</c:v>
                </c:pt>
                <c:pt idx="2">
                  <c:v>parks and nature</c:v>
                </c:pt>
                <c:pt idx="3">
                  <c:v>coffe shops/bars</c:v>
                </c:pt>
                <c:pt idx="4">
                  <c:v>cinema</c:v>
                </c:pt>
                <c:pt idx="5">
                  <c:v>do not go out</c:v>
                </c:pt>
              </c:strCache>
            </c:strRef>
          </c:cat>
          <c:val>
            <c:numRef>
              <c:f>List1!$C$36:$C$41</c:f>
              <c:numCache>
                <c:formatCode>0.00%</c:formatCode>
                <c:ptCount val="6"/>
                <c:pt idx="0">
                  <c:v>0.33770000000000033</c:v>
                </c:pt>
                <c:pt idx="1">
                  <c:v>1.0000000000000005E-2</c:v>
                </c:pt>
                <c:pt idx="2">
                  <c:v>0.12250000000000008</c:v>
                </c:pt>
                <c:pt idx="3">
                  <c:v>0.36420000000000002</c:v>
                </c:pt>
                <c:pt idx="4">
                  <c:v>0.12920000000000001</c:v>
                </c:pt>
                <c:pt idx="5">
                  <c:v>3.6400000000000016E-2</c:v>
                </c:pt>
              </c:numCache>
            </c:numRef>
          </c:val>
        </c:ser>
        <c:overlap val="100"/>
        <c:axId val="208189696"/>
        <c:axId val="210370560"/>
      </c:barChart>
      <c:catAx>
        <c:axId val="208189696"/>
        <c:scaling>
          <c:orientation val="minMax"/>
        </c:scaling>
        <c:axPos val="l"/>
        <c:tickLblPos val="nextTo"/>
        <c:txPr>
          <a:bodyPr/>
          <a:lstStyle/>
          <a:p>
            <a:pPr>
              <a:defRPr sz="2000"/>
            </a:pPr>
            <a:endParaRPr lang="sr-Latn-CS"/>
          </a:p>
        </c:txPr>
        <c:crossAx val="210370560"/>
        <c:crosses val="autoZero"/>
        <c:auto val="1"/>
        <c:lblAlgn val="ctr"/>
        <c:lblOffset val="100"/>
      </c:catAx>
      <c:valAx>
        <c:axId val="210370560"/>
        <c:scaling>
          <c:orientation val="minMax"/>
        </c:scaling>
        <c:axPos val="b"/>
        <c:majorGridlines/>
        <c:numFmt formatCode="0.00%" sourceLinked="1"/>
        <c:tickLblPos val="nextTo"/>
        <c:txPr>
          <a:bodyPr/>
          <a:lstStyle/>
          <a:p>
            <a:pPr>
              <a:defRPr sz="1700"/>
            </a:pPr>
            <a:endParaRPr lang="sr-Latn-CS"/>
          </a:p>
        </c:txPr>
        <c:crossAx val="208189696"/>
        <c:crosses val="autoZero"/>
        <c:crossBetween val="between"/>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plotVisOnly val="1"/>
    <c:dispBlanksAs val="gap"/>
  </c:chart>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txPr>
    <a:bodyPr/>
    <a:lstStyle/>
    <a:p>
      <a:pPr>
        <a:defRPr sz="1400">
          <a:solidFill>
            <a:schemeClr val="tx1"/>
          </a:solidFill>
        </a:defRPr>
      </a:pPr>
      <a:endParaRPr lang="sr-Latn-C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hr-HR"/>
  <c:chart>
    <c:plotArea>
      <c:layout/>
      <c:barChart>
        <c:barDir val="col"/>
        <c:grouping val="clustered"/>
        <c:ser>
          <c:idx val="0"/>
          <c:order val="0"/>
          <c:cat>
            <c:strRef>
              <c:f>List1!$A$6:$A$10</c:f>
              <c:strCache>
                <c:ptCount val="5"/>
                <c:pt idx="0">
                  <c:v>every weekend</c:v>
                </c:pt>
                <c:pt idx="1">
                  <c:v>twice a month</c:v>
                </c:pt>
                <c:pt idx="2">
                  <c:v>once a month</c:v>
                </c:pt>
                <c:pt idx="3">
                  <c:v>only in special occasions</c:v>
                </c:pt>
                <c:pt idx="4">
                  <c:v>do not go out</c:v>
                </c:pt>
              </c:strCache>
            </c:strRef>
          </c:cat>
          <c:val>
            <c:numRef>
              <c:f>List1!$B$6:$B$10</c:f>
              <c:numCache>
                <c:formatCode>0%</c:formatCode>
                <c:ptCount val="5"/>
                <c:pt idx="0">
                  <c:v>0.34</c:v>
                </c:pt>
                <c:pt idx="1">
                  <c:v>0.2900000000000002</c:v>
                </c:pt>
                <c:pt idx="2">
                  <c:v>0.11</c:v>
                </c:pt>
                <c:pt idx="3">
                  <c:v>0.2</c:v>
                </c:pt>
                <c:pt idx="4">
                  <c:v>6.0000000000000032E-2</c:v>
                </c:pt>
              </c:numCache>
            </c:numRef>
          </c:val>
        </c:ser>
        <c:axId val="210419072"/>
        <c:axId val="210420864"/>
      </c:barChart>
      <c:catAx>
        <c:axId val="210419072"/>
        <c:scaling>
          <c:orientation val="minMax"/>
        </c:scaling>
        <c:axPos val="b"/>
        <c:tickLblPos val="nextTo"/>
        <c:crossAx val="210420864"/>
        <c:crosses val="autoZero"/>
        <c:auto val="1"/>
        <c:lblAlgn val="ctr"/>
        <c:lblOffset val="100"/>
      </c:catAx>
      <c:valAx>
        <c:axId val="210420864"/>
        <c:scaling>
          <c:orientation val="minMax"/>
        </c:scaling>
        <c:axPos val="l"/>
        <c:majorGridlines/>
        <c:numFmt formatCode="0%" sourceLinked="1"/>
        <c:tickLblPos val="nextTo"/>
        <c:crossAx val="210419072"/>
        <c:crosses val="autoZero"/>
        <c:crossBetween val="between"/>
      </c:valAx>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plotArea>
    <c:plotVisOnly val="1"/>
    <c:dispBlanksAs val="gap"/>
  </c:chart>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txPr>
    <a:bodyPr/>
    <a:lstStyle/>
    <a:p>
      <a:pPr>
        <a:defRPr sz="1700"/>
      </a:pPr>
      <a:endParaRPr lang="sr-Latn-C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hr-HR"/>
  <c:chart>
    <c:plotArea>
      <c:layout/>
      <c:barChart>
        <c:barDir val="col"/>
        <c:grouping val="clustered"/>
        <c:ser>
          <c:idx val="0"/>
          <c:order val="0"/>
          <c:cat>
            <c:strRef>
              <c:f>List1!$K$7:$K$9</c:f>
              <c:strCache>
                <c:ptCount val="3"/>
                <c:pt idx="0">
                  <c:v>with friends</c:v>
                </c:pt>
                <c:pt idx="1">
                  <c:v>with older brother/sister</c:v>
                </c:pt>
                <c:pt idx="2">
                  <c:v>do not go out</c:v>
                </c:pt>
              </c:strCache>
            </c:strRef>
          </c:cat>
          <c:val>
            <c:numRef>
              <c:f>List1!$L$7:$L$9</c:f>
              <c:numCache>
                <c:formatCode>0%</c:formatCode>
                <c:ptCount val="3"/>
                <c:pt idx="0">
                  <c:v>0.71000000000000041</c:v>
                </c:pt>
                <c:pt idx="1">
                  <c:v>0.22</c:v>
                </c:pt>
                <c:pt idx="2">
                  <c:v>7.0000000000000021E-2</c:v>
                </c:pt>
              </c:numCache>
            </c:numRef>
          </c:val>
        </c:ser>
        <c:axId val="212177664"/>
        <c:axId val="212179200"/>
      </c:barChart>
      <c:catAx>
        <c:axId val="212177664"/>
        <c:scaling>
          <c:orientation val="minMax"/>
        </c:scaling>
        <c:axPos val="b"/>
        <c:tickLblPos val="nextTo"/>
        <c:txPr>
          <a:bodyPr/>
          <a:lstStyle/>
          <a:p>
            <a:pPr>
              <a:defRPr sz="1700"/>
            </a:pPr>
            <a:endParaRPr lang="sr-Latn-CS"/>
          </a:p>
        </c:txPr>
        <c:crossAx val="212179200"/>
        <c:crosses val="autoZero"/>
        <c:auto val="1"/>
        <c:lblAlgn val="ctr"/>
        <c:lblOffset val="100"/>
      </c:catAx>
      <c:valAx>
        <c:axId val="212179200"/>
        <c:scaling>
          <c:orientation val="minMax"/>
        </c:scaling>
        <c:axPos val="l"/>
        <c:majorGridlines/>
        <c:numFmt formatCode="0%" sourceLinked="1"/>
        <c:tickLblPos val="nextTo"/>
        <c:txPr>
          <a:bodyPr/>
          <a:lstStyle/>
          <a:p>
            <a:pPr>
              <a:defRPr sz="1700"/>
            </a:pPr>
            <a:endParaRPr lang="sr-Latn-CS"/>
          </a:p>
        </c:txPr>
        <c:crossAx val="212177664"/>
        <c:crosses val="autoZero"/>
        <c:crossBetween val="between"/>
      </c:valAx>
    </c:plotArea>
    <c:plotVisOnly val="1"/>
    <c:dispBlanksAs val="gap"/>
  </c:chart>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hr-HR"/>
  <c:chart>
    <c:plotArea>
      <c:layout/>
      <c:pieChart>
        <c:varyColors val="1"/>
        <c:ser>
          <c:idx val="0"/>
          <c:order val="0"/>
          <c:cat>
            <c:strRef>
              <c:f>List1!$B$15:$B$18</c:f>
              <c:strCache>
                <c:ptCount val="4"/>
                <c:pt idx="0">
                  <c:v>11:00 PM</c:v>
                </c:pt>
                <c:pt idx="1">
                  <c:v>1:00 AM</c:v>
                </c:pt>
                <c:pt idx="2">
                  <c:v>after 1 AM</c:v>
                </c:pt>
                <c:pt idx="3">
                  <c:v>do not go out</c:v>
                </c:pt>
              </c:strCache>
            </c:strRef>
          </c:cat>
          <c:val>
            <c:numRef>
              <c:f>List1!$C$15:$C$18</c:f>
              <c:numCache>
                <c:formatCode>0%</c:formatCode>
                <c:ptCount val="4"/>
                <c:pt idx="0">
                  <c:v>3.0000000000000002E-2</c:v>
                </c:pt>
                <c:pt idx="1">
                  <c:v>0.19</c:v>
                </c:pt>
                <c:pt idx="2">
                  <c:v>0.69000000000000039</c:v>
                </c:pt>
                <c:pt idx="3">
                  <c:v>7.0000000000000021E-2</c:v>
                </c:pt>
              </c:numCache>
            </c:numRef>
          </c:val>
        </c:ser>
        <c:firstSliceAng val="0"/>
      </c:pieChart>
    </c:plotArea>
    <c:legend>
      <c:legendPos val="r"/>
      <c:layout>
        <c:manualLayout>
          <c:xMode val="edge"/>
          <c:yMode val="edge"/>
          <c:x val="0.73297146884417308"/>
          <c:y val="0.1487804915771519"/>
          <c:w val="0.24388038300767972"/>
          <c:h val="0.78942580838597265"/>
        </c:manualLayout>
      </c:layout>
      <c:txPr>
        <a:bodyPr/>
        <a:lstStyle/>
        <a:p>
          <a:pPr>
            <a:defRPr sz="1800"/>
          </a:pPr>
          <a:endParaRPr lang="sr-Latn-CS"/>
        </a:p>
      </c:txPr>
    </c:legend>
    <c:plotVisOnly val="1"/>
    <c:dispBlanksAs val="zero"/>
  </c:chart>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hr-HR"/>
  <c:chart>
    <c:plotArea>
      <c:layout/>
      <c:barChart>
        <c:barDir val="bar"/>
        <c:grouping val="clustered"/>
        <c:ser>
          <c:idx val="0"/>
          <c:order val="0"/>
          <c:cat>
            <c:strRef>
              <c:f>List1!$B$22:$B$24</c:f>
              <c:strCache>
                <c:ptCount val="3"/>
                <c:pt idx="0">
                  <c:v>Yes</c:v>
                </c:pt>
                <c:pt idx="1">
                  <c:v>No</c:v>
                </c:pt>
                <c:pt idx="2">
                  <c:v>occasionally</c:v>
                </c:pt>
              </c:strCache>
            </c:strRef>
          </c:cat>
          <c:val>
            <c:numRef>
              <c:f>List1!$C$22:$C$24</c:f>
              <c:numCache>
                <c:formatCode>0%</c:formatCode>
                <c:ptCount val="3"/>
                <c:pt idx="0">
                  <c:v>0.53</c:v>
                </c:pt>
                <c:pt idx="1">
                  <c:v>0.15000000000000011</c:v>
                </c:pt>
                <c:pt idx="2">
                  <c:v>0.31000000000000022</c:v>
                </c:pt>
              </c:numCache>
            </c:numRef>
          </c:val>
        </c:ser>
        <c:axId val="215396352"/>
        <c:axId val="215397888"/>
      </c:barChart>
      <c:catAx>
        <c:axId val="215396352"/>
        <c:scaling>
          <c:orientation val="minMax"/>
        </c:scaling>
        <c:axPos val="l"/>
        <c:tickLblPos val="nextTo"/>
        <c:txPr>
          <a:bodyPr/>
          <a:lstStyle/>
          <a:p>
            <a:pPr>
              <a:defRPr sz="2000"/>
            </a:pPr>
            <a:endParaRPr lang="sr-Latn-CS"/>
          </a:p>
        </c:txPr>
        <c:crossAx val="215397888"/>
        <c:crosses val="autoZero"/>
        <c:auto val="1"/>
        <c:lblAlgn val="ctr"/>
        <c:lblOffset val="100"/>
      </c:catAx>
      <c:valAx>
        <c:axId val="215397888"/>
        <c:scaling>
          <c:orientation val="minMax"/>
        </c:scaling>
        <c:axPos val="b"/>
        <c:majorGridlines/>
        <c:numFmt formatCode="0%" sourceLinked="1"/>
        <c:tickLblPos val="nextTo"/>
        <c:txPr>
          <a:bodyPr/>
          <a:lstStyle/>
          <a:p>
            <a:pPr>
              <a:defRPr sz="1700"/>
            </a:pPr>
            <a:endParaRPr lang="sr-Latn-CS"/>
          </a:p>
        </c:txPr>
        <c:crossAx val="215396352"/>
        <c:crosses val="autoZero"/>
        <c:crossBetween val="between"/>
      </c:valAx>
    </c:plotArea>
    <c:plotVisOnly val="1"/>
    <c:dispBlanksAs val="gap"/>
  </c:chart>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hr-HR"/>
  <c:chart>
    <c:plotArea>
      <c:layout/>
      <c:barChart>
        <c:barDir val="col"/>
        <c:grouping val="clustered"/>
        <c:ser>
          <c:idx val="0"/>
          <c:order val="0"/>
          <c:cat>
            <c:strRef>
              <c:f>List1!$B$28:$B$31</c:f>
              <c:strCache>
                <c:ptCount val="4"/>
                <c:pt idx="0">
                  <c:v>Yes</c:v>
                </c:pt>
                <c:pt idx="1">
                  <c:v>occasionally</c:v>
                </c:pt>
                <c:pt idx="2">
                  <c:v>never</c:v>
                </c:pt>
                <c:pt idx="3">
                  <c:v>do not know</c:v>
                </c:pt>
              </c:strCache>
            </c:strRef>
          </c:cat>
          <c:val>
            <c:numRef>
              <c:f>List1!$C$28:$C$31</c:f>
              <c:numCache>
                <c:formatCode>0%</c:formatCode>
                <c:ptCount val="4"/>
                <c:pt idx="0">
                  <c:v>0.8</c:v>
                </c:pt>
                <c:pt idx="1">
                  <c:v>0.14000000000000001</c:v>
                </c:pt>
                <c:pt idx="2">
                  <c:v>1.0000000000000005E-2</c:v>
                </c:pt>
                <c:pt idx="3">
                  <c:v>0.05</c:v>
                </c:pt>
              </c:numCache>
            </c:numRef>
          </c:val>
        </c:ser>
        <c:axId val="217199744"/>
        <c:axId val="217201280"/>
      </c:barChart>
      <c:catAx>
        <c:axId val="217199744"/>
        <c:scaling>
          <c:orientation val="minMax"/>
        </c:scaling>
        <c:axPos val="b"/>
        <c:tickLblPos val="nextTo"/>
        <c:txPr>
          <a:bodyPr/>
          <a:lstStyle/>
          <a:p>
            <a:pPr>
              <a:defRPr sz="1700"/>
            </a:pPr>
            <a:endParaRPr lang="sr-Latn-CS"/>
          </a:p>
        </c:txPr>
        <c:crossAx val="217201280"/>
        <c:crosses val="autoZero"/>
        <c:auto val="1"/>
        <c:lblAlgn val="ctr"/>
        <c:lblOffset val="100"/>
      </c:catAx>
      <c:valAx>
        <c:axId val="217201280"/>
        <c:scaling>
          <c:orientation val="minMax"/>
        </c:scaling>
        <c:axPos val="l"/>
        <c:majorGridlines/>
        <c:numFmt formatCode="0%" sourceLinked="1"/>
        <c:tickLblPos val="nextTo"/>
        <c:txPr>
          <a:bodyPr/>
          <a:lstStyle/>
          <a:p>
            <a:pPr>
              <a:defRPr sz="1700"/>
            </a:pPr>
            <a:endParaRPr lang="sr-Latn-CS"/>
          </a:p>
        </c:txPr>
        <c:crossAx val="217199744"/>
        <c:crosses val="autoZero"/>
        <c:crossBetween val="between"/>
      </c:valAx>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plotArea>
    <c:plotVisOnly val="1"/>
    <c:dispBlanksAs val="gap"/>
  </c:chart>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hr-HR"/>
  <c:chart>
    <c:plotArea>
      <c:layout/>
      <c:barChart>
        <c:barDir val="bar"/>
        <c:grouping val="clustered"/>
        <c:ser>
          <c:idx val="0"/>
          <c:order val="0"/>
          <c:cat>
            <c:strRef>
              <c:f>List1!$A$1:$A$4</c:f>
              <c:strCache>
                <c:ptCount val="4"/>
                <c:pt idx="0">
                  <c:v>yes</c:v>
                </c:pt>
                <c:pt idx="1">
                  <c:v>no</c:v>
                </c:pt>
                <c:pt idx="2">
                  <c:v>dipends on the place (bar or club)</c:v>
                </c:pt>
                <c:pt idx="3">
                  <c:v>do not know</c:v>
                </c:pt>
              </c:strCache>
            </c:strRef>
          </c:cat>
          <c:val>
            <c:numRef>
              <c:f>List1!$B$1:$B$4</c:f>
              <c:numCache>
                <c:formatCode>0%</c:formatCode>
                <c:ptCount val="4"/>
                <c:pt idx="0">
                  <c:v>0.24000000000000007</c:v>
                </c:pt>
                <c:pt idx="1">
                  <c:v>0.11</c:v>
                </c:pt>
                <c:pt idx="2">
                  <c:v>0.60000000000000031</c:v>
                </c:pt>
                <c:pt idx="3">
                  <c:v>4.0000000000000022E-2</c:v>
                </c:pt>
              </c:numCache>
            </c:numRef>
          </c:val>
        </c:ser>
        <c:axId val="218380928"/>
        <c:axId val="218399104"/>
      </c:barChart>
      <c:catAx>
        <c:axId val="218380928"/>
        <c:scaling>
          <c:orientation val="minMax"/>
        </c:scaling>
        <c:axPos val="l"/>
        <c:tickLblPos val="nextTo"/>
        <c:crossAx val="218399104"/>
        <c:crosses val="autoZero"/>
        <c:auto val="1"/>
        <c:lblAlgn val="ctr"/>
        <c:lblOffset val="100"/>
      </c:catAx>
      <c:valAx>
        <c:axId val="218399104"/>
        <c:scaling>
          <c:orientation val="minMax"/>
        </c:scaling>
        <c:axPos val="b"/>
        <c:majorGridlines/>
        <c:numFmt formatCode="0%" sourceLinked="1"/>
        <c:tickLblPos val="nextTo"/>
        <c:crossAx val="218380928"/>
        <c:crosses val="autoZero"/>
        <c:crossBetween val="between"/>
      </c:valAx>
    </c:plotArea>
    <c:plotVisOnly val="1"/>
    <c:dispBlanksAs val="gap"/>
  </c:chart>
  <c:spPr>
    <a:gradFill>
      <a:gsLst>
        <a:gs pos="0">
          <a:srgbClr val="4F81BD">
            <a:tint val="66000"/>
            <a:satMod val="160000"/>
            <a:alpha val="35000"/>
          </a:srgbClr>
        </a:gs>
        <a:gs pos="50000">
          <a:srgbClr val="4F81BD">
            <a:tint val="44500"/>
            <a:satMod val="160000"/>
          </a:srgbClr>
        </a:gs>
        <a:gs pos="100000">
          <a:srgbClr val="4F81BD">
            <a:tint val="23500"/>
            <a:satMod val="160000"/>
          </a:srgbClr>
        </a:gs>
      </a:gsLst>
      <a:lin ang="5400000" scaled="0"/>
    </a:gradFill>
  </c:spPr>
  <c:txPr>
    <a:bodyPr/>
    <a:lstStyle/>
    <a:p>
      <a:pPr>
        <a:defRPr sz="1700"/>
      </a:pPr>
      <a:endParaRPr lang="sr-Latn-CS"/>
    </a:p>
  </c:txPr>
  <c:externalData r:id="rId1"/>
</c:chartSpace>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1.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custDataLst>
              <p:tags r:id="rId1"/>
            </p:custDataLst>
          </p:nvPr>
        </p:nvSpPr>
        <p:spPr>
          <a:xfrm>
            <a:off x="685800" y="2130425"/>
            <a:ext cx="7772400" cy="1470025"/>
          </a:xfrm>
        </p:spPr>
        <p:txBody>
          <a:bodyPr/>
          <a:lstStyle/>
          <a:p>
            <a:r>
              <a:rPr lang="hr-HR" smtClean="0"/>
              <a:t>Kliknite da biste uredili stil naslova matrice</a:t>
            </a:r>
            <a:endParaRPr lang="hr-HR"/>
          </a:p>
        </p:txBody>
      </p:sp>
      <p:sp>
        <p:nvSpPr>
          <p:cNvPr id="3" name="Podnaslov 2"/>
          <p:cNvSpPr>
            <a:spLocks noGrp="1"/>
          </p:cNvSpPr>
          <p:nvPr>
            <p:ph type="subTitle" idx="1"/>
            <p:custDataLst>
              <p:tags r:id="rId2"/>
            </p:custDataLst>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hr-HR"/>
          </a:p>
        </p:txBody>
      </p:sp>
      <p:sp>
        <p:nvSpPr>
          <p:cNvPr id="4" name="Rezervirano mjesto datuma 3"/>
          <p:cNvSpPr>
            <a:spLocks noGrp="1"/>
          </p:cNvSpPr>
          <p:nvPr>
            <p:ph type="dt" sz="half" idx="10"/>
            <p:custDataLst>
              <p:tags r:id="rId3"/>
            </p:custDataLst>
          </p:nvPr>
        </p:nvSpPr>
        <p:spPr/>
        <p:txBody>
          <a:bodyPr/>
          <a:lstStyle/>
          <a:p>
            <a:fld id="{9032CCD1-7B52-431B-ADA6-9D314D743862}" type="datetimeFigureOut">
              <a:rPr lang="sr-Latn-CS" smtClean="0"/>
              <a:pPr/>
              <a:t>21.5.2015</a:t>
            </a:fld>
            <a:endParaRPr lang="hr-HR"/>
          </a:p>
        </p:txBody>
      </p:sp>
      <p:sp>
        <p:nvSpPr>
          <p:cNvPr id="5" name="Rezervirano mjesto podnožja 4"/>
          <p:cNvSpPr>
            <a:spLocks noGrp="1"/>
          </p:cNvSpPr>
          <p:nvPr>
            <p:ph type="ftr" sz="quarter" idx="11"/>
            <p:custDataLst>
              <p:tags r:id="rId4"/>
            </p:custDataLst>
          </p:nvPr>
        </p:nvSpPr>
        <p:spPr/>
        <p:txBody>
          <a:bodyPr/>
          <a:lstStyle/>
          <a:p>
            <a:endParaRPr lang="hr-HR"/>
          </a:p>
        </p:txBody>
      </p:sp>
      <p:sp>
        <p:nvSpPr>
          <p:cNvPr id="6" name="Rezervirano mjesto broja slajda 5"/>
          <p:cNvSpPr>
            <a:spLocks noGrp="1"/>
          </p:cNvSpPr>
          <p:nvPr>
            <p:ph type="sldNum" sz="quarter" idx="12"/>
            <p:custDataLst>
              <p:tags r:id="rId5"/>
            </p:custDataLst>
          </p:nvPr>
        </p:nvSpPr>
        <p:spPr/>
        <p:txBody>
          <a:bodyPr/>
          <a:lstStyle/>
          <a:p>
            <a:fld id="{F01ED4E3-A2D9-42BA-A85A-F367FBB6A585}" type="slidenum">
              <a:rPr lang="hr-HR" smtClean="0"/>
              <a:pPr/>
              <a:t>‹#›</a:t>
            </a:fld>
            <a:endParaRPr lang="hr-HR"/>
          </a:p>
        </p:txBody>
      </p:sp>
    </p:spTree>
  </p:cSld>
  <p:clrMapOvr>
    <a:masterClrMapping/>
  </p:clrMapOvr>
  <p:transition>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9032CCD1-7B52-431B-ADA6-9D314D743862}" type="datetimeFigureOut">
              <a:rPr lang="sr-Latn-CS" smtClean="0"/>
              <a:pPr/>
              <a:t>21.5.2015</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01ED4E3-A2D9-42BA-A85A-F367FBB6A585}" type="slidenum">
              <a:rPr lang="hr-HR" smtClean="0"/>
              <a:pPr/>
              <a:t>‹#›</a:t>
            </a:fld>
            <a:endParaRPr lang="hr-HR"/>
          </a:p>
        </p:txBody>
      </p:sp>
    </p:spTree>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9032CCD1-7B52-431B-ADA6-9D314D743862}" type="datetimeFigureOut">
              <a:rPr lang="sr-Latn-CS" smtClean="0"/>
              <a:pPr/>
              <a:t>21.5.2015</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01ED4E3-A2D9-42BA-A85A-F367FBB6A585}" type="slidenum">
              <a:rPr lang="hr-HR" smtClean="0"/>
              <a:pPr/>
              <a:t>‹#›</a:t>
            </a:fld>
            <a:endParaRPr lang="hr-HR"/>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custDataLst>
              <p:tags r:id="rId1"/>
            </p:custDataLst>
          </p:nvPr>
        </p:nvSpPr>
        <p:spPr/>
        <p:txBody>
          <a:bodyPr/>
          <a:lstStyle/>
          <a:p>
            <a:r>
              <a:rPr lang="hr-HR" smtClean="0"/>
              <a:t>Kliknite da biste uredili stil naslova matrice</a:t>
            </a:r>
            <a:endParaRPr lang="hr-HR"/>
          </a:p>
        </p:txBody>
      </p:sp>
      <p:sp>
        <p:nvSpPr>
          <p:cNvPr id="3" name="Rezervirano mjesto sadržaja 2"/>
          <p:cNvSpPr>
            <a:spLocks noGrp="1"/>
          </p:cNvSpPr>
          <p:nvPr>
            <p:ph idx="1"/>
            <p:custDataLst>
              <p:tags r:id="rId2"/>
            </p:custDataLst>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custDataLst>
              <p:tags r:id="rId3"/>
            </p:custDataLst>
          </p:nvPr>
        </p:nvSpPr>
        <p:spPr/>
        <p:txBody>
          <a:bodyPr/>
          <a:lstStyle/>
          <a:p>
            <a:fld id="{9032CCD1-7B52-431B-ADA6-9D314D743862}" type="datetimeFigureOut">
              <a:rPr lang="sr-Latn-CS" smtClean="0"/>
              <a:pPr/>
              <a:t>21.5.2015</a:t>
            </a:fld>
            <a:endParaRPr lang="hr-HR"/>
          </a:p>
        </p:txBody>
      </p:sp>
      <p:sp>
        <p:nvSpPr>
          <p:cNvPr id="5" name="Rezervirano mjesto podnožja 4"/>
          <p:cNvSpPr>
            <a:spLocks noGrp="1"/>
          </p:cNvSpPr>
          <p:nvPr>
            <p:ph type="ftr" sz="quarter" idx="11"/>
            <p:custDataLst>
              <p:tags r:id="rId4"/>
            </p:custDataLst>
          </p:nvPr>
        </p:nvSpPr>
        <p:spPr/>
        <p:txBody>
          <a:bodyPr/>
          <a:lstStyle/>
          <a:p>
            <a:endParaRPr lang="hr-HR"/>
          </a:p>
        </p:txBody>
      </p:sp>
      <p:sp>
        <p:nvSpPr>
          <p:cNvPr id="6" name="Rezervirano mjesto broja slajda 5"/>
          <p:cNvSpPr>
            <a:spLocks noGrp="1"/>
          </p:cNvSpPr>
          <p:nvPr>
            <p:ph type="sldNum" sz="quarter" idx="12"/>
            <p:custDataLst>
              <p:tags r:id="rId5"/>
            </p:custDataLst>
          </p:nvPr>
        </p:nvSpPr>
        <p:spPr/>
        <p:txBody>
          <a:bodyPr/>
          <a:lstStyle/>
          <a:p>
            <a:fld id="{F01ED4E3-A2D9-42BA-A85A-F367FBB6A585}" type="slidenum">
              <a:rPr lang="hr-HR" smtClean="0"/>
              <a:pPr/>
              <a:t>‹#›</a:t>
            </a:fld>
            <a:endParaRPr lang="hr-HR"/>
          </a:p>
        </p:txBody>
      </p:sp>
    </p:spTree>
  </p:cSld>
  <p:clrMapOvr>
    <a:masterClrMapping/>
  </p:clrMapOvr>
  <p:transition>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Kliknite da biste uredili stilove teksta matrice</a:t>
            </a:r>
          </a:p>
        </p:txBody>
      </p:sp>
      <p:sp>
        <p:nvSpPr>
          <p:cNvPr id="4" name="Rezervirano mjesto datuma 3"/>
          <p:cNvSpPr>
            <a:spLocks noGrp="1"/>
          </p:cNvSpPr>
          <p:nvPr>
            <p:ph type="dt" sz="half" idx="10"/>
          </p:nvPr>
        </p:nvSpPr>
        <p:spPr/>
        <p:txBody>
          <a:bodyPr/>
          <a:lstStyle/>
          <a:p>
            <a:fld id="{9032CCD1-7B52-431B-ADA6-9D314D743862}" type="datetimeFigureOut">
              <a:rPr lang="sr-Latn-CS" smtClean="0"/>
              <a:pPr/>
              <a:t>21.5.2015</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01ED4E3-A2D9-42BA-A85A-F367FBB6A585}" type="slidenum">
              <a:rPr lang="hr-HR" smtClean="0"/>
              <a:pPr/>
              <a:t>‹#›</a:t>
            </a:fld>
            <a:endParaRPr lang="hr-HR"/>
          </a:p>
        </p:txBody>
      </p:sp>
    </p:spTree>
  </p:cSld>
  <p:clrMapOvr>
    <a:masterClrMapping/>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9032CCD1-7B52-431B-ADA6-9D314D743862}" type="datetimeFigureOut">
              <a:rPr lang="sr-Latn-CS" smtClean="0"/>
              <a:pPr/>
              <a:t>21.5.2015</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01ED4E3-A2D9-42BA-A85A-F367FBB6A585}" type="slidenum">
              <a:rPr lang="hr-HR" smtClean="0"/>
              <a:pPr/>
              <a:t>‹#›</a:t>
            </a:fld>
            <a:endParaRPr lang="hr-HR"/>
          </a:p>
        </p:txBody>
      </p:sp>
    </p:spTree>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9032CCD1-7B52-431B-ADA6-9D314D743862}" type="datetimeFigureOut">
              <a:rPr lang="sr-Latn-CS" smtClean="0"/>
              <a:pPr/>
              <a:t>21.5.2015</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F01ED4E3-A2D9-42BA-A85A-F367FBB6A585}" type="slidenum">
              <a:rPr lang="hr-HR" smtClean="0"/>
              <a:pPr/>
              <a:t>‹#›</a:t>
            </a:fld>
            <a:endParaRPr lang="hr-HR"/>
          </a:p>
        </p:txBody>
      </p:sp>
    </p:spTree>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custDataLst>
              <p:tags r:id="rId1"/>
            </p:custDataLst>
          </p:nvPr>
        </p:nvSpPr>
        <p:spPr/>
        <p:txBody>
          <a:bodyPr/>
          <a:lstStyle/>
          <a:p>
            <a:r>
              <a:rPr lang="hr-HR" smtClean="0"/>
              <a:t>Kliknite da biste uredili stil naslova matrice</a:t>
            </a:r>
            <a:endParaRPr lang="hr-HR"/>
          </a:p>
        </p:txBody>
      </p:sp>
      <p:sp>
        <p:nvSpPr>
          <p:cNvPr id="3" name="Rezervirano mjesto datuma 2"/>
          <p:cNvSpPr>
            <a:spLocks noGrp="1"/>
          </p:cNvSpPr>
          <p:nvPr>
            <p:ph type="dt" sz="half" idx="10"/>
            <p:custDataLst>
              <p:tags r:id="rId2"/>
            </p:custDataLst>
          </p:nvPr>
        </p:nvSpPr>
        <p:spPr/>
        <p:txBody>
          <a:bodyPr/>
          <a:lstStyle/>
          <a:p>
            <a:fld id="{9032CCD1-7B52-431B-ADA6-9D314D743862}" type="datetimeFigureOut">
              <a:rPr lang="sr-Latn-CS" smtClean="0"/>
              <a:pPr/>
              <a:t>21.5.2015</a:t>
            </a:fld>
            <a:endParaRPr lang="hr-HR"/>
          </a:p>
        </p:txBody>
      </p:sp>
      <p:sp>
        <p:nvSpPr>
          <p:cNvPr id="4" name="Rezervirano mjesto podnožja 3"/>
          <p:cNvSpPr>
            <a:spLocks noGrp="1"/>
          </p:cNvSpPr>
          <p:nvPr>
            <p:ph type="ftr" sz="quarter" idx="11"/>
            <p:custDataLst>
              <p:tags r:id="rId3"/>
            </p:custDataLst>
          </p:nvPr>
        </p:nvSpPr>
        <p:spPr/>
        <p:txBody>
          <a:bodyPr/>
          <a:lstStyle/>
          <a:p>
            <a:endParaRPr lang="hr-HR"/>
          </a:p>
        </p:txBody>
      </p:sp>
      <p:sp>
        <p:nvSpPr>
          <p:cNvPr id="5" name="Rezervirano mjesto broja slajda 4"/>
          <p:cNvSpPr>
            <a:spLocks noGrp="1"/>
          </p:cNvSpPr>
          <p:nvPr>
            <p:ph type="sldNum" sz="quarter" idx="12"/>
            <p:custDataLst>
              <p:tags r:id="rId4"/>
            </p:custDataLst>
          </p:nvPr>
        </p:nvSpPr>
        <p:spPr/>
        <p:txBody>
          <a:bodyPr/>
          <a:lstStyle/>
          <a:p>
            <a:fld id="{F01ED4E3-A2D9-42BA-A85A-F367FBB6A585}" type="slidenum">
              <a:rPr lang="hr-HR" smtClean="0"/>
              <a:pPr/>
              <a:t>‹#›</a:t>
            </a:fld>
            <a:endParaRPr lang="hr-HR"/>
          </a:p>
        </p:txBody>
      </p:sp>
    </p:spTree>
  </p:cSld>
  <p:clrMapOvr>
    <a:masterClrMapping/>
  </p:clrMapOvr>
  <p:transition>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9032CCD1-7B52-431B-ADA6-9D314D743862}" type="datetimeFigureOut">
              <a:rPr lang="sr-Latn-CS" smtClean="0"/>
              <a:pPr/>
              <a:t>21.5.2015</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F01ED4E3-A2D9-42BA-A85A-F367FBB6A585}" type="slidenum">
              <a:rPr lang="hr-HR" smtClean="0"/>
              <a:pPr/>
              <a:t>‹#›</a:t>
            </a:fld>
            <a:endParaRPr lang="hr-HR"/>
          </a:p>
        </p:txBody>
      </p:sp>
    </p:spTree>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9032CCD1-7B52-431B-ADA6-9D314D743862}" type="datetimeFigureOut">
              <a:rPr lang="sr-Latn-CS" smtClean="0"/>
              <a:pPr/>
              <a:t>21.5.2015</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01ED4E3-A2D9-42BA-A85A-F367FBB6A585}" type="slidenum">
              <a:rPr lang="hr-HR" smtClean="0"/>
              <a:pPr/>
              <a:t>‹#›</a:t>
            </a:fld>
            <a:endParaRPr lang="hr-HR"/>
          </a:p>
        </p:txBody>
      </p:sp>
    </p:spTree>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9032CCD1-7B52-431B-ADA6-9D314D743862}" type="datetimeFigureOut">
              <a:rPr lang="sr-Latn-CS" smtClean="0"/>
              <a:pPr/>
              <a:t>21.5.2015</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01ED4E3-A2D9-42BA-A85A-F367FBB6A585}" type="slidenum">
              <a:rPr lang="hr-HR" smtClean="0"/>
              <a:pPr/>
              <a:t>‹#›</a:t>
            </a:fld>
            <a:endParaRPr lang="hr-HR"/>
          </a:p>
        </p:txBody>
      </p:sp>
    </p:spTree>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cstate="print">
            <a:alphaModFix amt="43000"/>
            <a:lum/>
          </a:blip>
          <a:srcRect/>
          <a:stretch>
            <a:fillRect l="-11000" r="-11000"/>
          </a:stretch>
        </a:blipFill>
        <a:effectLst/>
      </p:bgPr>
    </p:bg>
    <p:spTree>
      <p:nvGrpSpPr>
        <p:cNvPr id="1" name=""/>
        <p:cNvGrpSpPr/>
        <p:nvPr/>
      </p:nvGrpSpPr>
      <p:grpSpPr>
        <a:xfrm>
          <a:off x="0" y="0"/>
          <a:ext cx="0" cy="0"/>
          <a:chOff x="0" y="0"/>
          <a:chExt cx="0" cy="0"/>
        </a:xfrm>
      </p:grpSpPr>
      <p:sp>
        <p:nvSpPr>
          <p:cNvPr id="2" name="Rezervirano mjesto naslova 1"/>
          <p:cNvSpPr>
            <a:spLocks noGrp="1"/>
          </p:cNvSpPr>
          <p:nvPr>
            <p:ph type="title"/>
            <p:custDataLst>
              <p:tags r:id="rId13"/>
            </p:custDataLst>
          </p:nvPr>
        </p:nvSpPr>
        <p:spPr>
          <a:xfrm>
            <a:off x="457200" y="274638"/>
            <a:ext cx="8229600" cy="1143000"/>
          </a:xfrm>
          <a:prstGeom prst="rect">
            <a:avLst/>
          </a:prstGeom>
        </p:spPr>
        <p:txBody>
          <a:bodyPr vert="horz" lIns="91440" tIns="45720" rIns="91440" bIns="45720" rtlCol="0" anchor="ctr">
            <a:normAutofit/>
          </a:bodyPr>
          <a:lstStyle/>
          <a:p>
            <a:r>
              <a:rPr lang="hr-HR" smtClean="0"/>
              <a:t>Kliknite da biste uredili stil naslova matrice</a:t>
            </a:r>
            <a:endParaRPr lang="hr-HR"/>
          </a:p>
        </p:txBody>
      </p:sp>
      <p:sp>
        <p:nvSpPr>
          <p:cNvPr id="3" name="Rezervirano mjesto teksta 2"/>
          <p:cNvSpPr>
            <a:spLocks noGrp="1"/>
          </p:cNvSpPr>
          <p:nvPr>
            <p:ph type="body" idx="1"/>
            <p:custDataLst>
              <p:tags r:id="rId14"/>
            </p:custDataLst>
          </p:nvPr>
        </p:nvSpPr>
        <p:spPr>
          <a:xfrm>
            <a:off x="457200" y="1600200"/>
            <a:ext cx="8229600" cy="4525963"/>
          </a:xfrm>
          <a:prstGeom prst="rect">
            <a:avLst/>
          </a:prstGeom>
        </p:spPr>
        <p:txBody>
          <a:bodyPr vert="horz" lIns="91440" tIns="45720" rIns="91440" bIns="45720" rtlCol="0">
            <a:normAutofit/>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custDataLst>
              <p:tags r:id="rId15"/>
            </p:custDataLst>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2CCD1-7B52-431B-ADA6-9D314D743862}" type="datetimeFigureOut">
              <a:rPr lang="sr-Latn-CS" smtClean="0"/>
              <a:pPr/>
              <a:t>21.5.2015</a:t>
            </a:fld>
            <a:endParaRPr lang="hr-HR"/>
          </a:p>
        </p:txBody>
      </p:sp>
      <p:sp>
        <p:nvSpPr>
          <p:cNvPr id="5" name="Rezervirano mjesto podnožja 4"/>
          <p:cNvSpPr>
            <a:spLocks noGrp="1"/>
          </p:cNvSpPr>
          <p:nvPr>
            <p:ph type="ftr" sz="quarter" idx="3"/>
            <p:custDataLst>
              <p:tags r:id="rId16"/>
            </p:custDataLst>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custDataLst>
              <p:tags r:id="rId17"/>
            </p:custDataLst>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ED4E3-A2D9-42BA-A85A-F367FBB6A585}"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p:split orient="vert"/>
  </p:transition>
  <p:timing>
    <p:tnLst>
      <p:par>
        <p:cTn id="1" dur="indefinite" restart="never" nodeType="tmRoot"/>
      </p:par>
    </p:tnLst>
  </p:timing>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2.jpeg"/><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chart" Target="../charts/chart5.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chart" Target="../charts/chart6.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chart" Target="../charts/chart7.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chart" Target="../charts/chart8.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chart" Target="../charts/chart9.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chart" Target="../charts/chart10.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2.xml"/><Relationship Id="rId1" Type="http://schemas.openxmlformats.org/officeDocument/2006/relationships/tags" Target="../tags/tag6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chart" Target="../charts/chart1.xml"/><Relationship Id="rId5" Type="http://schemas.openxmlformats.org/officeDocument/2006/relationships/slideLayout" Target="../slideLayouts/slideLayout2.xml"/><Relationship Id="rId4" Type="http://schemas.openxmlformats.org/officeDocument/2006/relationships/tags" Target="../tags/tag30.xml"/></Relationships>
</file>

<file path=ppt/slides/_rels/slide7.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chart" Target="../charts/chart2.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chart" Target="../charts/chart3.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chart" Target="../charts/chart4.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5" cstate="print">
            <a:alphaModFix amt="88000"/>
            <a:lum/>
          </a:blip>
          <a:srcRect/>
          <a:stretch>
            <a:fillRect l="-47000" r="-37000"/>
          </a:stretch>
        </a:blipFill>
        <a:effectLst/>
      </p:bgPr>
    </p:bg>
    <p:spTree>
      <p:nvGrpSpPr>
        <p:cNvPr id="1" name=""/>
        <p:cNvGrpSpPr/>
        <p:nvPr/>
      </p:nvGrpSpPr>
      <p:grpSpPr>
        <a:xfrm>
          <a:off x="0" y="0"/>
          <a:ext cx="0" cy="0"/>
          <a:chOff x="0" y="0"/>
          <a:chExt cx="0" cy="0"/>
        </a:xfrm>
      </p:grpSpPr>
      <p:sp>
        <p:nvSpPr>
          <p:cNvPr id="2" name="Naslov 1"/>
          <p:cNvSpPr>
            <a:spLocks noGrp="1"/>
          </p:cNvSpPr>
          <p:nvPr>
            <p:ph type="ctrTitle"/>
            <p:custDataLst>
              <p:tags r:id="rId2"/>
            </p:custDataLst>
          </p:nvPr>
        </p:nvSpPr>
        <p:spPr>
          <a:xfrm rot="20728515">
            <a:off x="657601" y="599031"/>
            <a:ext cx="7356746" cy="5011867"/>
          </a:xfrm>
          <a:effectLst>
            <a:reflection blurRad="6350" stA="50000" endA="300" endPos="38500" dist="50800" dir="5400000" sy="-100000" algn="bl" rotWithShape="0"/>
          </a:effectLst>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r>
              <a:rPr lang="hr-HR" sz="8000" b="1" i="1" cap="none" dirty="0" smtClean="0">
                <a:ln w="6350">
                  <a:solidFill>
                    <a:schemeClr val="tx1">
                      <a:lumMod val="95000"/>
                      <a:lumOff val="5000"/>
                    </a:schemeClr>
                  </a:solidFill>
                  <a:prstDash val="lgDashDotDot"/>
                </a:ln>
                <a:effectLst>
                  <a:outerShdw blurRad="38100" dist="38100" dir="2700000" algn="tl">
                    <a:srgbClr val="000000">
                      <a:alpha val="43137"/>
                    </a:srgbClr>
                  </a:outerShdw>
                </a:effectLst>
                <a:latin typeface="MS Mincho" pitchFamily="49" charset="-128"/>
                <a:ea typeface="MS Mincho" pitchFamily="49" charset="-128"/>
                <a:cs typeface="FreesiaUPC" pitchFamily="34" charset="-34"/>
              </a:rPr>
              <a:t>Bjelovar </a:t>
            </a:r>
            <a:br>
              <a:rPr lang="hr-HR" sz="8000" b="1" i="1" cap="none" dirty="0" smtClean="0">
                <a:ln w="6350">
                  <a:solidFill>
                    <a:schemeClr val="tx1">
                      <a:lumMod val="95000"/>
                      <a:lumOff val="5000"/>
                    </a:schemeClr>
                  </a:solidFill>
                  <a:prstDash val="lgDashDotDot"/>
                </a:ln>
                <a:effectLst>
                  <a:outerShdw blurRad="38100" dist="38100" dir="2700000" algn="tl">
                    <a:srgbClr val="000000">
                      <a:alpha val="43137"/>
                    </a:srgbClr>
                  </a:outerShdw>
                </a:effectLst>
                <a:latin typeface="MS Mincho" pitchFamily="49" charset="-128"/>
                <a:ea typeface="MS Mincho" pitchFamily="49" charset="-128"/>
                <a:cs typeface="FreesiaUPC" pitchFamily="34" charset="-34"/>
              </a:rPr>
            </a:br>
            <a:r>
              <a:rPr lang="hr-HR" sz="8000" b="1" i="1" cap="none" dirty="0" smtClean="0">
                <a:ln w="6350">
                  <a:solidFill>
                    <a:schemeClr val="tx1">
                      <a:lumMod val="95000"/>
                      <a:lumOff val="5000"/>
                    </a:schemeClr>
                  </a:solidFill>
                  <a:prstDash val="lgDashDotDot"/>
                </a:ln>
                <a:effectLst>
                  <a:outerShdw blurRad="38100" dist="38100" dir="2700000" algn="tl">
                    <a:srgbClr val="000000">
                      <a:alpha val="43137"/>
                    </a:srgbClr>
                  </a:outerShdw>
                </a:effectLst>
                <a:latin typeface="MS Mincho" pitchFamily="49" charset="-128"/>
                <a:ea typeface="MS Mincho" pitchFamily="49" charset="-128"/>
                <a:cs typeface="FreesiaUPC" pitchFamily="34" charset="-34"/>
              </a:rPr>
              <a:t>vs </a:t>
            </a:r>
            <a:br>
              <a:rPr lang="hr-HR" sz="8000" b="1" i="1" cap="none" dirty="0" smtClean="0">
                <a:ln w="6350">
                  <a:solidFill>
                    <a:schemeClr val="tx1">
                      <a:lumMod val="95000"/>
                      <a:lumOff val="5000"/>
                    </a:schemeClr>
                  </a:solidFill>
                  <a:prstDash val="lgDashDotDot"/>
                </a:ln>
                <a:effectLst>
                  <a:outerShdw blurRad="38100" dist="38100" dir="2700000" algn="tl">
                    <a:srgbClr val="000000">
                      <a:alpha val="43137"/>
                    </a:srgbClr>
                  </a:outerShdw>
                </a:effectLst>
                <a:latin typeface="MS Mincho" pitchFamily="49" charset="-128"/>
                <a:ea typeface="MS Mincho" pitchFamily="49" charset="-128"/>
                <a:cs typeface="FreesiaUPC" pitchFamily="34" charset="-34"/>
              </a:rPr>
            </a:br>
            <a:r>
              <a:rPr lang="hr-HR" sz="8000" b="1" i="1" cap="none" dirty="0" err="1" smtClean="0">
                <a:ln w="6350">
                  <a:solidFill>
                    <a:schemeClr val="tx1">
                      <a:lumMod val="95000"/>
                      <a:lumOff val="5000"/>
                    </a:schemeClr>
                  </a:solidFill>
                  <a:prstDash val="lgDashDotDot"/>
                </a:ln>
                <a:effectLst>
                  <a:outerShdw blurRad="38100" dist="38100" dir="2700000" algn="tl">
                    <a:srgbClr val="000000">
                      <a:alpha val="43137"/>
                    </a:srgbClr>
                  </a:outerShdw>
                </a:effectLst>
                <a:latin typeface="MS Mincho" pitchFamily="49" charset="-128"/>
                <a:ea typeface="MS Mincho" pitchFamily="49" charset="-128"/>
                <a:cs typeface="FreesiaUPC" pitchFamily="34" charset="-34"/>
              </a:rPr>
              <a:t>Örebro</a:t>
            </a:r>
            <a:endParaRPr lang="hr-HR" sz="8000" b="1" i="1" cap="none" dirty="0">
              <a:ln w="6350">
                <a:solidFill>
                  <a:schemeClr val="tx1">
                    <a:lumMod val="95000"/>
                    <a:lumOff val="5000"/>
                  </a:schemeClr>
                </a:solidFill>
                <a:prstDash val="lgDashDotDot"/>
              </a:ln>
              <a:effectLst>
                <a:outerShdw blurRad="38100" dist="38100" dir="2700000" algn="tl">
                  <a:srgbClr val="000000">
                    <a:alpha val="43137"/>
                  </a:srgbClr>
                </a:outerShdw>
              </a:effectLst>
              <a:latin typeface="MS Mincho" pitchFamily="49" charset="-128"/>
              <a:ea typeface="MS Mincho" pitchFamily="49" charset="-128"/>
              <a:cs typeface="FreesiaUPC" pitchFamily="34" charset="-34"/>
            </a:endParaRPr>
          </a:p>
        </p:txBody>
      </p:sp>
      <p:sp>
        <p:nvSpPr>
          <p:cNvPr id="3" name="TekstniOkvir 2"/>
          <p:cNvSpPr txBox="1"/>
          <p:nvPr>
            <p:custDataLst>
              <p:tags r:id="rId3"/>
            </p:custDataLst>
          </p:nvPr>
        </p:nvSpPr>
        <p:spPr>
          <a:xfrm>
            <a:off x="5286380" y="5429264"/>
            <a:ext cx="1747851" cy="1200329"/>
          </a:xfrm>
          <a:prstGeom prst="rect">
            <a:avLst/>
          </a:prstGeom>
          <a:noFill/>
        </p:spPr>
        <p:txBody>
          <a:bodyPr wrap="none" rtlCol="0">
            <a:spAutoFit/>
          </a:bodyPr>
          <a:lstStyle/>
          <a:p>
            <a:r>
              <a:rPr lang="hr-HR" dirty="0" err="1" smtClean="0">
                <a:solidFill>
                  <a:schemeClr val="bg1"/>
                </a:solidFill>
              </a:rPr>
              <a:t>Made</a:t>
            </a:r>
            <a:r>
              <a:rPr lang="hr-HR" dirty="0" smtClean="0">
                <a:solidFill>
                  <a:schemeClr val="bg1"/>
                </a:solidFill>
              </a:rPr>
              <a:t> </a:t>
            </a:r>
            <a:r>
              <a:rPr lang="hr-HR" dirty="0" err="1" smtClean="0">
                <a:solidFill>
                  <a:schemeClr val="bg1"/>
                </a:solidFill>
              </a:rPr>
              <a:t>by</a:t>
            </a:r>
            <a:r>
              <a:rPr lang="hr-HR" dirty="0" smtClean="0">
                <a:solidFill>
                  <a:schemeClr val="bg1"/>
                </a:solidFill>
              </a:rPr>
              <a:t>:</a:t>
            </a:r>
          </a:p>
          <a:p>
            <a:r>
              <a:rPr lang="hr-HR" dirty="0" smtClean="0">
                <a:solidFill>
                  <a:schemeClr val="bg1"/>
                </a:solidFill>
              </a:rPr>
              <a:t>Davorka </a:t>
            </a:r>
            <a:r>
              <a:rPr lang="hr-HR" dirty="0" err="1" smtClean="0">
                <a:solidFill>
                  <a:schemeClr val="bg1"/>
                </a:solidFill>
              </a:rPr>
              <a:t>Pleško</a:t>
            </a:r>
            <a:endParaRPr lang="hr-HR" dirty="0" smtClean="0">
              <a:solidFill>
                <a:schemeClr val="bg1"/>
              </a:solidFill>
            </a:endParaRPr>
          </a:p>
          <a:p>
            <a:r>
              <a:rPr lang="hr-HR" dirty="0" smtClean="0">
                <a:solidFill>
                  <a:schemeClr val="bg1"/>
                </a:solidFill>
              </a:rPr>
              <a:t>&amp;</a:t>
            </a:r>
          </a:p>
          <a:p>
            <a:r>
              <a:rPr lang="hr-HR" dirty="0" smtClean="0">
                <a:solidFill>
                  <a:schemeClr val="bg1"/>
                </a:solidFill>
              </a:rPr>
              <a:t>Matea </a:t>
            </a:r>
            <a:r>
              <a:rPr lang="hr-HR" dirty="0" err="1" smtClean="0">
                <a:solidFill>
                  <a:schemeClr val="bg1"/>
                </a:solidFill>
              </a:rPr>
              <a:t>Omerović</a:t>
            </a:r>
            <a:endParaRPr lang="hr-HR" dirty="0">
              <a:solidFill>
                <a:schemeClr val="bg1"/>
              </a:solidFill>
            </a:endParaRPr>
          </a:p>
        </p:txBody>
      </p:sp>
    </p:spTree>
    <p:custDataLst>
      <p:tags r:id="rId1"/>
    </p:custData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0"/>
                            </p:stCondLst>
                            <p:childTnLst>
                              <p:par>
                                <p:cTn id="10" presetID="51"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770" decel="100000"/>
                                        <p:tgtEl>
                                          <p:spTgt spid="3"/>
                                        </p:tgtEl>
                                      </p:cBhvr>
                                    </p:animEffect>
                                    <p:animScale>
                                      <p:cBhvr>
                                        <p:cTn id="13" dur="770" decel="100000"/>
                                        <p:tgtEl>
                                          <p:spTgt spid="3"/>
                                        </p:tgtEl>
                                      </p:cBhvr>
                                      <p:from x="10000" y="10000"/>
                                      <p:to x="200000" y="450000"/>
                                    </p:animScale>
                                    <p:animScale>
                                      <p:cBhvr>
                                        <p:cTn id="14" dur="1230" accel="100000" fill="hold">
                                          <p:stCondLst>
                                            <p:cond delay="770"/>
                                          </p:stCondLst>
                                        </p:cTn>
                                        <p:tgtEl>
                                          <p:spTgt spid="3"/>
                                        </p:tgtEl>
                                      </p:cBhvr>
                                      <p:from x="200000" y="450000"/>
                                      <p:to x="100000" y="100000"/>
                                    </p:animScale>
                                    <p:set>
                                      <p:cBhvr>
                                        <p:cTn id="15" dur="770" fill="hold"/>
                                        <p:tgtEl>
                                          <p:spTgt spid="3"/>
                                        </p:tgtEl>
                                        <p:attrNameLst>
                                          <p:attrName>ppt_x</p:attrName>
                                        </p:attrNameLst>
                                      </p:cBhvr>
                                      <p:to>
                                        <p:strVal val="(0.5)"/>
                                      </p:to>
                                    </p:set>
                                    <p:anim from="(0.5)" to="(#ppt_x)" calcmode="lin" valueType="num">
                                      <p:cBhvr>
                                        <p:cTn id="16" dur="1230" accel="100000" fill="hold">
                                          <p:stCondLst>
                                            <p:cond delay="770"/>
                                          </p:stCondLst>
                                        </p:cTn>
                                        <p:tgtEl>
                                          <p:spTgt spid="3"/>
                                        </p:tgtEl>
                                        <p:attrNameLst>
                                          <p:attrName>ppt_x</p:attrName>
                                        </p:attrNameLst>
                                      </p:cBhvr>
                                    </p:anim>
                                    <p:set>
                                      <p:cBhvr>
                                        <p:cTn id="17" dur="770" fill="hold"/>
                                        <p:tgtEl>
                                          <p:spTgt spid="3"/>
                                        </p:tgtEl>
                                        <p:attrNameLst>
                                          <p:attrName>ppt_y</p:attrName>
                                        </p:attrNameLst>
                                      </p:cBhvr>
                                      <p:to>
                                        <p:strVal val="(#ppt_y+0.4)"/>
                                      </p:to>
                                    </p:set>
                                    <p:anim from="(#ppt_y+0.4)" to="(#ppt_y)" calcmode="lin" valueType="num">
                                      <p:cBhvr>
                                        <p:cTn id="18" dur="1230" accel="100000" fill="hold">
                                          <p:stCondLst>
                                            <p:cond delay="770"/>
                                          </p:stCondLst>
                                        </p:cTn>
                                        <p:tgtEl>
                                          <p:spTgt spid="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Naslov 5"/>
          <p:cNvSpPr>
            <a:spLocks noGrp="1"/>
          </p:cNvSpPr>
          <p:nvPr>
            <p:ph type="title"/>
            <p:custDataLst>
              <p:tags r:id="rId2"/>
            </p:custDataLst>
          </p:nvPr>
        </p:nvSpPr>
        <p:spPr>
          <a:xfrm>
            <a:off x="457200" y="274638"/>
            <a:ext cx="8229600" cy="1143000"/>
          </a:xfrm>
        </p:spPr>
        <p:txBody>
          <a:bodyPr>
            <a:normAutofit/>
          </a:bodyPr>
          <a:lstStyle/>
          <a:p>
            <a:r>
              <a:rPr lang="hr-HR" cap="none" dirty="0" smtClean="0"/>
              <a:t>Students go out with:</a:t>
            </a:r>
            <a:endParaRPr lang="hr-HR" cap="none" dirty="0"/>
          </a:p>
        </p:txBody>
      </p:sp>
      <p:graphicFrame>
        <p:nvGraphicFramePr>
          <p:cNvPr id="8" name="Rezervirano mjesto sadržaja 7"/>
          <p:cNvGraphicFramePr>
            <a:graphicFrameLocks noGrp="1"/>
          </p:cNvGraphicFramePr>
          <p:nvPr>
            <p:ph idx="1"/>
            <p:custDataLst>
              <p:tags r:id="rId3"/>
            </p:custData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1000" fill="hold"/>
                                        <p:tgtEl>
                                          <p:spTgt spid="8"/>
                                        </p:tgtEl>
                                        <p:attrNameLst>
                                          <p:attrName>ppt_x</p:attrName>
                                        </p:attrNameLst>
                                      </p:cBhvr>
                                      <p:tavLst>
                                        <p:tav tm="0">
                                          <p:val>
                                            <p:strVal val="#ppt_x"/>
                                          </p:val>
                                        </p:tav>
                                        <p:tav tm="100000">
                                          <p:val>
                                            <p:strVal val="#ppt_x"/>
                                          </p:val>
                                        </p:tav>
                                      </p:tavLst>
                                    </p:anim>
                                    <p:anim calcmode="lin" valueType="num">
                                      <p:cBhvr additive="base">
                                        <p:cTn id="13"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8"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Naslov 5"/>
          <p:cNvSpPr>
            <a:spLocks noGrp="1"/>
          </p:cNvSpPr>
          <p:nvPr>
            <p:ph type="title"/>
            <p:custDataLst>
              <p:tags r:id="rId2"/>
            </p:custDataLst>
          </p:nvPr>
        </p:nvSpPr>
        <p:spPr>
          <a:xfrm>
            <a:off x="457200" y="274638"/>
            <a:ext cx="8229600" cy="1143000"/>
          </a:xfrm>
        </p:spPr>
        <p:txBody>
          <a:bodyPr>
            <a:normAutofit/>
          </a:bodyPr>
          <a:lstStyle/>
          <a:p>
            <a:r>
              <a:rPr lang="hr-HR" cap="none" dirty="0" smtClean="0"/>
              <a:t>Students stay out till:</a:t>
            </a:r>
            <a:endParaRPr lang="hr-HR" cap="none" dirty="0"/>
          </a:p>
        </p:txBody>
      </p:sp>
      <p:graphicFrame>
        <p:nvGraphicFramePr>
          <p:cNvPr id="5" name="Rezervirano mjesto sadržaja 4"/>
          <p:cNvGraphicFramePr>
            <a:graphicFrameLocks noGrp="1"/>
          </p:cNvGraphicFramePr>
          <p:nvPr>
            <p:ph idx="1"/>
            <p:custDataLst>
              <p:tags r:id="rId3"/>
            </p:custData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274638"/>
            <a:ext cx="8229600" cy="1143000"/>
          </a:xfrm>
        </p:spPr>
        <p:txBody>
          <a:bodyPr>
            <a:normAutofit fontScale="90000"/>
          </a:bodyPr>
          <a:lstStyle/>
          <a:p>
            <a:r>
              <a:rPr lang="hr-HR" dirty="0" smtClean="0"/>
              <a:t>Students drink alcohol on their night out:</a:t>
            </a:r>
            <a:endParaRPr lang="hr-HR" dirty="0"/>
          </a:p>
        </p:txBody>
      </p:sp>
      <p:graphicFrame>
        <p:nvGraphicFramePr>
          <p:cNvPr id="5" name="Rezervirano mjesto sadržaja 4"/>
          <p:cNvGraphicFramePr>
            <a:graphicFrameLocks noGrp="1"/>
          </p:cNvGraphicFramePr>
          <p:nvPr>
            <p:ph idx="1"/>
            <p:custDataLst>
              <p:tags r:id="rId3"/>
            </p:custData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 xmlns:p14="http://schemas.microsoft.com/office/powerpoint/2010/main" val="2811594648"/>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67544" y="404664"/>
            <a:ext cx="8229600" cy="1143000"/>
          </a:xfrm>
        </p:spPr>
        <p:txBody>
          <a:bodyPr>
            <a:noAutofit/>
          </a:bodyPr>
          <a:lstStyle/>
          <a:p>
            <a:r>
              <a:rPr lang="hr-HR" dirty="0" smtClean="0"/>
              <a:t>According to their experience, waiters and bartenders sell them alcohol:</a:t>
            </a:r>
            <a:endParaRPr lang="hr-HR" dirty="0"/>
          </a:p>
        </p:txBody>
      </p:sp>
      <p:graphicFrame>
        <p:nvGraphicFramePr>
          <p:cNvPr id="5" name="Rezervirano mjesto sadržaja 4"/>
          <p:cNvGraphicFramePr>
            <a:graphicFrameLocks noGrp="1"/>
          </p:cNvGraphicFramePr>
          <p:nvPr>
            <p:ph idx="1"/>
            <p:custDataLst>
              <p:tags r:id="rId3"/>
            </p:custDataLst>
          </p:nvPr>
        </p:nvGraphicFramePr>
        <p:xfrm>
          <a:off x="467544" y="2060848"/>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 xmlns:p14="http://schemas.microsoft.com/office/powerpoint/2010/main" val="2627415170"/>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ppt_x"/>
                                          </p:val>
                                        </p:tav>
                                        <p:tav tm="100000">
                                          <p:val>
                                            <p:strVal val="#ppt_x"/>
                                          </p:val>
                                        </p:tav>
                                      </p:tavLst>
                                    </p:anim>
                                    <p:anim calcmode="lin" valueType="num">
                                      <p:cBhvr additive="base">
                                        <p:cTn id="13"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611560" y="260648"/>
            <a:ext cx="8229600" cy="1143000"/>
          </a:xfrm>
        </p:spPr>
        <p:txBody>
          <a:bodyPr>
            <a:normAutofit fontScale="90000"/>
          </a:bodyPr>
          <a:lstStyle/>
          <a:p>
            <a:r>
              <a:rPr lang="hr-HR" dirty="0" smtClean="0"/>
              <a:t>In their opinion,prices of drinks(non alcohol and alcohol) in bars and clubs are too high:</a:t>
            </a:r>
            <a:endParaRPr lang="hr-HR" dirty="0"/>
          </a:p>
        </p:txBody>
      </p:sp>
      <p:graphicFrame>
        <p:nvGraphicFramePr>
          <p:cNvPr id="5" name="Rezervirano mjesto sadržaja 4"/>
          <p:cNvGraphicFramePr>
            <a:graphicFrameLocks noGrp="1"/>
          </p:cNvGraphicFramePr>
          <p:nvPr>
            <p:ph idx="1"/>
            <p:custDataLst>
              <p:tags r:id="rId3"/>
            </p:custDataLst>
          </p:nvPr>
        </p:nvGraphicFramePr>
        <p:xfrm>
          <a:off x="539552" y="1844824"/>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 xmlns:p14="http://schemas.microsoft.com/office/powerpoint/2010/main" val="2898843875"/>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0" y="-243408"/>
            <a:ext cx="8686800" cy="3024336"/>
          </a:xfrm>
        </p:spPr>
        <p:txBody>
          <a:bodyPr>
            <a:noAutofit/>
          </a:bodyPr>
          <a:lstStyle/>
          <a:p>
            <a:r>
              <a:rPr lang="hr-HR" sz="2000" i="1" dirty="0" smtClean="0"/>
              <a:t>Are you familiar with the Family Act which says:</a:t>
            </a:r>
            <a:br>
              <a:rPr lang="hr-HR" sz="2000" i="1" dirty="0" smtClean="0"/>
            </a:br>
            <a:r>
              <a:rPr lang="hr-HR" sz="2000" i="1" dirty="0" smtClean="0"/>
              <a:t>„For child‘s wellbeing, and according to his/her age and maturity, parents have the right and duty to supervise how and who with they spend their time with.</a:t>
            </a:r>
            <a:br>
              <a:rPr lang="hr-HR" sz="2000" i="1" dirty="0" smtClean="0"/>
            </a:br>
            <a:r>
              <a:rPr lang="hr-HR" sz="2000" i="1" dirty="0" smtClean="0"/>
              <a:t>Parents have the right and duty to forbid teenagers younger than 16 to go out if they are not supervised by them or other trustworthy person.</a:t>
            </a:r>
            <a:br>
              <a:rPr lang="hr-HR" sz="2000" i="1" dirty="0" smtClean="0"/>
            </a:br>
            <a:r>
              <a:rPr lang="hr-HR" sz="2000" i="1" dirty="0" smtClean="0"/>
              <a:t>Night out is considered time from 11 PM to 5 AM.</a:t>
            </a:r>
            <a:endParaRPr lang="hr-HR" sz="2000" i="1" dirty="0"/>
          </a:p>
        </p:txBody>
      </p:sp>
      <p:graphicFrame>
        <p:nvGraphicFramePr>
          <p:cNvPr id="5" name="Grafikon 4"/>
          <p:cNvGraphicFramePr/>
          <p:nvPr>
            <p:custDataLst>
              <p:tags r:id="rId3"/>
            </p:custDataLst>
          </p:nvPr>
        </p:nvGraphicFramePr>
        <p:xfrm>
          <a:off x="827584" y="2276872"/>
          <a:ext cx="6048672" cy="4248472"/>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 xmlns:p14="http://schemas.microsoft.com/office/powerpoint/2010/main" val="1725429787"/>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274638"/>
            <a:ext cx="8229600" cy="1143000"/>
          </a:xfrm>
        </p:spPr>
        <p:txBody>
          <a:bodyPr/>
          <a:lstStyle/>
          <a:p>
            <a:r>
              <a:rPr lang="hr-HR" dirty="0" smtClean="0"/>
              <a:t>Additional comments:</a:t>
            </a:r>
            <a:endParaRPr lang="hr-HR" dirty="0"/>
          </a:p>
        </p:txBody>
      </p:sp>
      <p:sp>
        <p:nvSpPr>
          <p:cNvPr id="3" name="Content Placeholder 2"/>
          <p:cNvSpPr>
            <a:spLocks noGrp="1"/>
          </p:cNvSpPr>
          <p:nvPr>
            <p:ph idx="1"/>
            <p:custDataLst>
              <p:tags r:id="rId3"/>
            </p:custDataLst>
          </p:nvPr>
        </p:nvSpPr>
        <p:spPr/>
        <p:txBody>
          <a:bodyPr/>
          <a:lstStyle/>
          <a:p>
            <a:r>
              <a:rPr lang="hr-HR" dirty="0" smtClean="0"/>
              <a:t>We wish for more free time</a:t>
            </a:r>
          </a:p>
          <a:p>
            <a:r>
              <a:rPr lang="hr-HR" dirty="0" smtClean="0"/>
              <a:t>We go out with older siblings so our parents will feel we are safe</a:t>
            </a:r>
          </a:p>
          <a:p>
            <a:r>
              <a:rPr lang="hr-HR" dirty="0" smtClean="0"/>
              <a:t>We spend time with friends,play board games or cards,do sports</a:t>
            </a:r>
            <a:endParaRPr lang="hr-HR" dirty="0"/>
          </a:p>
        </p:txBody>
      </p:sp>
    </p:spTree>
    <p:custDataLst>
      <p:tags r:id="rId1"/>
    </p:custDataLst>
    <p:extLst>
      <p:ext uri="{BB962C8B-B14F-4D97-AF65-F5344CB8AC3E}">
        <p14:creationId xmlns="" xmlns:p14="http://schemas.microsoft.com/office/powerpoint/2010/main" val="2423159657"/>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par>
                          <p:cTn id="8" fill="hold">
                            <p:stCondLst>
                              <p:cond delay="1000"/>
                            </p:stCondLst>
                            <p:childTnLst>
                              <p:par>
                                <p:cTn id="9" presetID="2" presetClass="entr" presetSubtype="9"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13" fill="hold">
                            <p:stCondLst>
                              <p:cond delay="2000"/>
                            </p:stCondLst>
                            <p:childTnLst>
                              <p:par>
                                <p:cTn id="14" presetID="2" presetClass="entr" presetSubtype="9"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8" fill="hold">
                            <p:stCondLst>
                              <p:cond delay="3000"/>
                            </p:stCondLst>
                            <p:childTnLst>
                              <p:par>
                                <p:cTn id="19" presetID="2" presetClass="entr" presetSubtype="9"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Naslov 3"/>
          <p:cNvSpPr>
            <a:spLocks noGrp="1"/>
          </p:cNvSpPr>
          <p:nvPr>
            <p:ph type="title"/>
            <p:custDataLst>
              <p:tags r:id="rId2"/>
            </p:custDataLst>
          </p:nvPr>
        </p:nvSpPr>
        <p:spPr>
          <a:xfrm rot="20660310">
            <a:off x="365356" y="2134402"/>
            <a:ext cx="8732554" cy="1347745"/>
          </a:xfrm>
        </p:spPr>
        <p:txBody>
          <a:bodyPr>
            <a:normAutofit/>
          </a:bodyPr>
          <a:lstStyle/>
          <a:p>
            <a:r>
              <a:rPr lang="en-US" sz="4800" b="1" dirty="0" smtClean="0"/>
              <a:t>Thank you for your attention</a:t>
            </a:r>
            <a:r>
              <a:rPr lang="hr-HR" sz="4800" b="1" dirty="0" smtClean="0"/>
              <a:t>!</a:t>
            </a:r>
            <a:endParaRPr lang="hr-HR" sz="4800" b="1" dirty="0"/>
          </a:p>
        </p:txBody>
      </p:sp>
    </p:spTree>
    <p:custDataLst>
      <p:tags r:id="rId1"/>
    </p:custDataLst>
    <p:extLst>
      <p:ext uri="{BB962C8B-B14F-4D97-AF65-F5344CB8AC3E}">
        <p14:creationId xmlns="" xmlns:p14="http://schemas.microsoft.com/office/powerpoint/2010/main" val="2423159657"/>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1"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ppt_w</p:attrName>
                                        </p:attrNameLst>
                                      </p:cBhvr>
                                      <p:tavLst>
                                        <p:tav tm="0" fmla="#ppt_w*sin(2.5*pi*$)">
                                          <p:val>
                                            <p:fltVal val="0"/>
                                          </p:val>
                                        </p:tav>
                                        <p:tav tm="100000">
                                          <p:val>
                                            <p:fltVal val="1"/>
                                          </p:val>
                                        </p:tav>
                                      </p:tavLst>
                                    </p:anim>
                                    <p:anim calcmode="lin" valueType="num">
                                      <p:cBhvr>
                                        <p:cTn id="9" dur="1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smtClean="0"/>
              <a:t>Rights</a:t>
            </a:r>
            <a:r>
              <a:rPr lang="hr-HR" dirty="0" smtClean="0"/>
              <a:t> </a:t>
            </a:r>
            <a:r>
              <a:rPr lang="hr-HR" dirty="0" err="1" smtClean="0"/>
              <a:t>and</a:t>
            </a:r>
            <a:r>
              <a:rPr lang="hr-HR" dirty="0" smtClean="0"/>
              <a:t> </a:t>
            </a:r>
            <a:r>
              <a:rPr lang="hr-HR" dirty="0" err="1" smtClean="0"/>
              <a:t>responsibilities</a:t>
            </a:r>
            <a:endParaRPr lang="hr-HR" dirty="0"/>
          </a:p>
        </p:txBody>
      </p:sp>
      <p:sp>
        <p:nvSpPr>
          <p:cNvPr id="3" name="Rezervirano mjesto sadržaja 2"/>
          <p:cNvSpPr>
            <a:spLocks noGrp="1"/>
          </p:cNvSpPr>
          <p:nvPr>
            <p:ph idx="1"/>
          </p:nvPr>
        </p:nvSpPr>
        <p:spPr/>
        <p:txBody>
          <a:bodyPr/>
          <a:lstStyle/>
          <a:p>
            <a:pPr fontAlgn="auto">
              <a:spcAft>
                <a:spcPts val="0"/>
              </a:spcAft>
              <a:defRPr/>
            </a:pPr>
            <a:r>
              <a:rPr lang="sv-SE" dirty="0" smtClean="0"/>
              <a:t>Teenagers in </a:t>
            </a:r>
            <a:r>
              <a:rPr lang="hr-HR" dirty="0" smtClean="0"/>
              <a:t>Croatia</a:t>
            </a:r>
            <a:r>
              <a:rPr lang="sv-SE" dirty="0" smtClean="0"/>
              <a:t> are </a:t>
            </a:r>
            <a:r>
              <a:rPr lang="hr-HR" dirty="0" err="1" smtClean="0"/>
              <a:t>not</a:t>
            </a:r>
            <a:r>
              <a:rPr lang="hr-HR" dirty="0" smtClean="0"/>
              <a:t> </a:t>
            </a:r>
            <a:r>
              <a:rPr lang="sv-SE" dirty="0" smtClean="0"/>
              <a:t>very independent</a:t>
            </a:r>
          </a:p>
          <a:p>
            <a:pPr fontAlgn="auto">
              <a:spcAft>
                <a:spcPts val="0"/>
              </a:spcAft>
              <a:defRPr/>
            </a:pPr>
            <a:r>
              <a:rPr lang="sv-SE" dirty="0" smtClean="0"/>
              <a:t>We have access to free education and </a:t>
            </a:r>
            <a:r>
              <a:rPr lang="hr-HR" dirty="0" err="1" smtClean="0"/>
              <a:t>only</a:t>
            </a:r>
            <a:r>
              <a:rPr lang="hr-HR" dirty="0" smtClean="0"/>
              <a:t> </a:t>
            </a:r>
            <a:r>
              <a:rPr lang="hr-HR" dirty="0" err="1" smtClean="0"/>
              <a:t>the</a:t>
            </a:r>
            <a:r>
              <a:rPr lang="hr-HR" dirty="0" smtClean="0"/>
              <a:t> best </a:t>
            </a:r>
            <a:r>
              <a:rPr lang="hr-HR" dirty="0" err="1" smtClean="0"/>
              <a:t>ones</a:t>
            </a:r>
            <a:r>
              <a:rPr lang="hr-HR" dirty="0" smtClean="0"/>
              <a:t> are </a:t>
            </a:r>
            <a:r>
              <a:rPr lang="hr-HR" dirty="0" err="1" smtClean="0"/>
              <a:t>able</a:t>
            </a:r>
            <a:r>
              <a:rPr lang="hr-HR" dirty="0" smtClean="0"/>
              <a:t> to </a:t>
            </a:r>
            <a:r>
              <a:rPr lang="hr-HR" dirty="0" err="1" smtClean="0"/>
              <a:t>get</a:t>
            </a:r>
            <a:r>
              <a:rPr lang="hr-HR" dirty="0" smtClean="0"/>
              <a:t> some </a:t>
            </a:r>
            <a:r>
              <a:rPr lang="hr-HR" dirty="0" err="1" smtClean="0"/>
              <a:t>kind</a:t>
            </a:r>
            <a:r>
              <a:rPr lang="hr-HR" dirty="0" smtClean="0"/>
              <a:t> </a:t>
            </a:r>
            <a:r>
              <a:rPr lang="hr-HR" dirty="0" err="1" smtClean="0"/>
              <a:t>of</a:t>
            </a:r>
            <a:r>
              <a:rPr lang="hr-HR" dirty="0" smtClean="0"/>
              <a:t> </a:t>
            </a:r>
            <a:r>
              <a:rPr lang="hr-HR" dirty="0" err="1" smtClean="0"/>
              <a:t>support</a:t>
            </a:r>
            <a:r>
              <a:rPr lang="hr-HR" dirty="0" smtClean="0"/>
              <a:t>/</a:t>
            </a:r>
            <a:r>
              <a:rPr lang="hr-HR" dirty="0" err="1" smtClean="0"/>
              <a:t>scolarship</a:t>
            </a:r>
            <a:endParaRPr lang="sv-SE" dirty="0" smtClean="0"/>
          </a:p>
          <a:p>
            <a:pPr fontAlgn="auto">
              <a:spcAft>
                <a:spcPts val="0"/>
              </a:spcAft>
              <a:defRPr/>
            </a:pPr>
            <a:r>
              <a:rPr lang="hr-HR" dirty="0" err="1" smtClean="0"/>
              <a:t>Primary</a:t>
            </a:r>
            <a:r>
              <a:rPr lang="hr-HR" dirty="0" smtClean="0"/>
              <a:t> </a:t>
            </a:r>
            <a:r>
              <a:rPr lang="hr-HR" dirty="0" err="1" smtClean="0"/>
              <a:t>school</a:t>
            </a:r>
            <a:r>
              <a:rPr lang="hr-HR" dirty="0" smtClean="0"/>
              <a:t> is c</a:t>
            </a:r>
            <a:r>
              <a:rPr lang="sv-SE" dirty="0" smtClean="0"/>
              <a:t>ompulsory</a:t>
            </a:r>
            <a:r>
              <a:rPr lang="hr-HR" dirty="0" smtClean="0"/>
              <a:t>, </a:t>
            </a:r>
            <a:r>
              <a:rPr lang="hr-HR" dirty="0" err="1" smtClean="0"/>
              <a:t>secundary</a:t>
            </a:r>
            <a:r>
              <a:rPr lang="hr-HR" dirty="0" smtClean="0"/>
              <a:t> is </a:t>
            </a:r>
            <a:r>
              <a:rPr lang="hr-HR" dirty="0" err="1" smtClean="0"/>
              <a:t>not</a:t>
            </a:r>
            <a:endParaRPr lang="sv-SE" dirty="0" smtClean="0"/>
          </a:p>
          <a:p>
            <a:pPr>
              <a:buNone/>
            </a:pPr>
            <a:endParaRPr lang="hr-HR" dirty="0"/>
          </a:p>
        </p:txBody>
      </p:sp>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smtClean="0"/>
              <a:t>What</a:t>
            </a:r>
            <a:r>
              <a:rPr lang="hr-HR" dirty="0" smtClean="0"/>
              <a:t> to do </a:t>
            </a:r>
            <a:r>
              <a:rPr lang="hr-HR" dirty="0" err="1" smtClean="0"/>
              <a:t>in</a:t>
            </a:r>
            <a:r>
              <a:rPr lang="hr-HR" dirty="0" smtClean="0"/>
              <a:t> Bjelovar</a:t>
            </a:r>
            <a:endParaRPr lang="hr-HR" dirty="0"/>
          </a:p>
        </p:txBody>
      </p:sp>
      <p:sp>
        <p:nvSpPr>
          <p:cNvPr id="3" name="Rezervirano mjesto sadržaja 2"/>
          <p:cNvSpPr>
            <a:spLocks noGrp="1"/>
          </p:cNvSpPr>
          <p:nvPr>
            <p:ph idx="1"/>
          </p:nvPr>
        </p:nvSpPr>
        <p:spPr/>
        <p:txBody>
          <a:bodyPr/>
          <a:lstStyle/>
          <a:p>
            <a:r>
              <a:rPr lang="hr-HR" dirty="0" err="1" smtClean="0"/>
              <a:t>We</a:t>
            </a:r>
            <a:r>
              <a:rPr lang="hr-HR" dirty="0" smtClean="0"/>
              <a:t> </a:t>
            </a:r>
            <a:r>
              <a:rPr lang="hr-HR" dirty="0" err="1" smtClean="0"/>
              <a:t>have</a:t>
            </a:r>
            <a:r>
              <a:rPr lang="hr-HR" dirty="0" smtClean="0"/>
              <a:t> </a:t>
            </a:r>
            <a:r>
              <a:rPr lang="hr-HR" dirty="0" err="1" smtClean="0"/>
              <a:t>many</a:t>
            </a:r>
            <a:r>
              <a:rPr lang="hr-HR" dirty="0" smtClean="0"/>
              <a:t> </a:t>
            </a:r>
            <a:r>
              <a:rPr lang="hr-HR" dirty="0" err="1" smtClean="0"/>
              <a:t>caffe</a:t>
            </a:r>
            <a:r>
              <a:rPr lang="hr-HR" dirty="0" smtClean="0"/>
              <a:t> </a:t>
            </a:r>
            <a:r>
              <a:rPr lang="hr-HR" dirty="0" err="1" smtClean="0"/>
              <a:t>and</a:t>
            </a:r>
            <a:r>
              <a:rPr lang="hr-HR" dirty="0" smtClean="0"/>
              <a:t> </a:t>
            </a:r>
            <a:r>
              <a:rPr lang="hr-HR" dirty="0" err="1" smtClean="0"/>
              <a:t>night</a:t>
            </a:r>
            <a:r>
              <a:rPr lang="hr-HR" dirty="0" smtClean="0"/>
              <a:t> </a:t>
            </a:r>
            <a:r>
              <a:rPr lang="hr-HR" dirty="0" err="1" smtClean="0"/>
              <a:t>bars</a:t>
            </a:r>
            <a:r>
              <a:rPr lang="hr-HR" dirty="0" smtClean="0"/>
              <a:t> </a:t>
            </a:r>
            <a:r>
              <a:rPr lang="hr-HR" dirty="0" err="1" smtClean="0"/>
              <a:t>in</a:t>
            </a:r>
            <a:r>
              <a:rPr lang="hr-HR" dirty="0" smtClean="0"/>
              <a:t> </a:t>
            </a:r>
            <a:r>
              <a:rPr lang="hr-HR" dirty="0" err="1" smtClean="0"/>
              <a:t>the</a:t>
            </a:r>
            <a:r>
              <a:rPr lang="hr-HR" dirty="0" smtClean="0"/>
              <a:t> city, </a:t>
            </a:r>
            <a:r>
              <a:rPr lang="hr-HR" dirty="0" err="1" smtClean="0"/>
              <a:t>so</a:t>
            </a:r>
            <a:r>
              <a:rPr lang="hr-HR" dirty="0" smtClean="0"/>
              <a:t> </a:t>
            </a:r>
            <a:r>
              <a:rPr lang="hr-HR" dirty="0" err="1" smtClean="0"/>
              <a:t>during</a:t>
            </a:r>
            <a:r>
              <a:rPr lang="hr-HR" dirty="0" smtClean="0"/>
              <a:t> </a:t>
            </a:r>
            <a:r>
              <a:rPr lang="hr-HR" dirty="0" err="1" smtClean="0"/>
              <a:t>weekend</a:t>
            </a:r>
            <a:r>
              <a:rPr lang="hr-HR" dirty="0" smtClean="0"/>
              <a:t> </a:t>
            </a:r>
            <a:r>
              <a:rPr lang="hr-HR" dirty="0" err="1" smtClean="0"/>
              <a:t>we</a:t>
            </a:r>
            <a:r>
              <a:rPr lang="hr-HR" dirty="0" smtClean="0"/>
              <a:t> </a:t>
            </a:r>
            <a:r>
              <a:rPr lang="hr-HR" dirty="0" err="1" smtClean="0"/>
              <a:t>mostly</a:t>
            </a:r>
            <a:r>
              <a:rPr lang="hr-HR" dirty="0" smtClean="0"/>
              <a:t> </a:t>
            </a:r>
            <a:r>
              <a:rPr lang="hr-HR" dirty="0" err="1" smtClean="0"/>
              <a:t>go</a:t>
            </a:r>
            <a:r>
              <a:rPr lang="hr-HR" dirty="0" smtClean="0"/>
              <a:t> </a:t>
            </a:r>
            <a:r>
              <a:rPr lang="hr-HR" dirty="0" err="1" smtClean="0"/>
              <a:t>out</a:t>
            </a:r>
            <a:endParaRPr lang="hr-HR" dirty="0" smtClean="0"/>
          </a:p>
          <a:p>
            <a:r>
              <a:rPr lang="hr-HR" dirty="0" err="1" smtClean="0"/>
              <a:t>We</a:t>
            </a:r>
            <a:r>
              <a:rPr lang="hr-HR" dirty="0" smtClean="0"/>
              <a:t> </a:t>
            </a:r>
            <a:r>
              <a:rPr lang="hr-HR" dirty="0" err="1" smtClean="0"/>
              <a:t>have</a:t>
            </a:r>
            <a:r>
              <a:rPr lang="hr-HR" dirty="0" smtClean="0"/>
              <a:t> </a:t>
            </a:r>
            <a:r>
              <a:rPr lang="hr-HR" dirty="0" err="1" smtClean="0"/>
              <a:t>cinema</a:t>
            </a:r>
            <a:r>
              <a:rPr lang="hr-HR" dirty="0" smtClean="0"/>
              <a:t> (Kulturni i multimedijski centar)</a:t>
            </a:r>
          </a:p>
          <a:p>
            <a:r>
              <a:rPr lang="hr-HR" dirty="0" err="1" smtClean="0"/>
              <a:t>We</a:t>
            </a:r>
            <a:r>
              <a:rPr lang="hr-HR" dirty="0" smtClean="0"/>
              <a:t> </a:t>
            </a:r>
            <a:r>
              <a:rPr lang="hr-HR" dirty="0" err="1" smtClean="0"/>
              <a:t>have</a:t>
            </a:r>
            <a:r>
              <a:rPr lang="hr-HR" dirty="0" smtClean="0"/>
              <a:t> </a:t>
            </a:r>
            <a:r>
              <a:rPr lang="hr-HR" dirty="0" err="1" smtClean="0"/>
              <a:t>outdoor</a:t>
            </a:r>
            <a:r>
              <a:rPr lang="hr-HR" dirty="0" smtClean="0"/>
              <a:t> </a:t>
            </a:r>
            <a:r>
              <a:rPr lang="hr-HR" dirty="0" err="1" smtClean="0"/>
              <a:t>pool</a:t>
            </a:r>
            <a:r>
              <a:rPr lang="hr-HR" dirty="0" smtClean="0"/>
              <a:t> to </a:t>
            </a:r>
            <a:r>
              <a:rPr lang="hr-HR" dirty="0" err="1" smtClean="0"/>
              <a:t>enjoy</a:t>
            </a:r>
            <a:r>
              <a:rPr lang="hr-HR" dirty="0" smtClean="0"/>
              <a:t> </a:t>
            </a:r>
            <a:r>
              <a:rPr lang="hr-HR" dirty="0" err="1" smtClean="0"/>
              <a:t>during</a:t>
            </a:r>
            <a:r>
              <a:rPr lang="hr-HR" dirty="0" smtClean="0"/>
              <a:t> </a:t>
            </a:r>
            <a:r>
              <a:rPr lang="hr-HR" dirty="0" err="1" smtClean="0"/>
              <a:t>the</a:t>
            </a:r>
            <a:r>
              <a:rPr lang="hr-HR" dirty="0" smtClean="0"/>
              <a:t> </a:t>
            </a:r>
            <a:r>
              <a:rPr lang="hr-HR" dirty="0" err="1" smtClean="0"/>
              <a:t>summer</a:t>
            </a:r>
            <a:endParaRPr lang="hr-HR" dirty="0" smtClean="0"/>
          </a:p>
          <a:p>
            <a:r>
              <a:rPr lang="hr-HR" dirty="0" smtClean="0"/>
              <a:t>Bjelovar is </a:t>
            </a:r>
            <a:r>
              <a:rPr lang="hr-HR" dirty="0" err="1" smtClean="0"/>
              <a:t>famous</a:t>
            </a:r>
            <a:r>
              <a:rPr lang="hr-HR" dirty="0" smtClean="0"/>
              <a:t> for </a:t>
            </a:r>
            <a:r>
              <a:rPr lang="hr-HR" dirty="0" err="1" smtClean="0"/>
              <a:t>Terezijana</a:t>
            </a:r>
            <a:r>
              <a:rPr lang="hr-HR" dirty="0" smtClean="0"/>
              <a:t> – </a:t>
            </a:r>
            <a:r>
              <a:rPr lang="hr-HR" dirty="0" err="1" smtClean="0"/>
              <a:t>event</a:t>
            </a:r>
            <a:r>
              <a:rPr lang="hr-HR" dirty="0" smtClean="0"/>
              <a:t> </a:t>
            </a:r>
            <a:r>
              <a:rPr lang="hr-HR" dirty="0" err="1" smtClean="0"/>
              <a:t>with</a:t>
            </a:r>
            <a:r>
              <a:rPr lang="hr-HR" dirty="0" smtClean="0"/>
              <a:t> </a:t>
            </a:r>
            <a:r>
              <a:rPr lang="hr-HR" dirty="0" err="1" smtClean="0"/>
              <a:t>concerts</a:t>
            </a:r>
            <a:endParaRPr lang="hr-HR" dirty="0"/>
          </a:p>
        </p:txBody>
      </p:sp>
    </p:spTree>
  </p:cSld>
  <p:clrMapOvr>
    <a:masterClrMapping/>
  </p:clrMapOvr>
  <p:transition>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lstStyle/>
          <a:p>
            <a:r>
              <a:rPr lang="hr-HR" dirty="0" err="1" smtClean="0"/>
              <a:t>We</a:t>
            </a:r>
            <a:r>
              <a:rPr lang="hr-HR" dirty="0" smtClean="0"/>
              <a:t> </a:t>
            </a:r>
            <a:r>
              <a:rPr lang="hr-HR" dirty="0" err="1" smtClean="0"/>
              <a:t>made</a:t>
            </a:r>
            <a:r>
              <a:rPr lang="hr-HR" dirty="0" smtClean="0"/>
              <a:t> a </a:t>
            </a:r>
            <a:r>
              <a:rPr lang="hr-HR" dirty="0" err="1" smtClean="0"/>
              <a:t>survy</a:t>
            </a:r>
            <a:r>
              <a:rPr lang="hr-HR" dirty="0" smtClean="0"/>
              <a:t> </a:t>
            </a:r>
            <a:r>
              <a:rPr lang="hr-HR" dirty="0" err="1" smtClean="0"/>
              <a:t>about</a:t>
            </a:r>
            <a:r>
              <a:rPr lang="hr-HR" dirty="0" smtClean="0"/>
              <a:t> </a:t>
            </a:r>
            <a:r>
              <a:rPr lang="hr-HR" dirty="0" err="1" smtClean="0"/>
              <a:t>Free</a:t>
            </a:r>
            <a:r>
              <a:rPr lang="hr-HR" dirty="0" smtClean="0"/>
              <a:t> time </a:t>
            </a:r>
            <a:r>
              <a:rPr lang="hr-HR" dirty="0" err="1" smtClean="0"/>
              <a:t>and</a:t>
            </a:r>
            <a:r>
              <a:rPr lang="hr-HR" dirty="0" smtClean="0"/>
              <a:t> </a:t>
            </a:r>
            <a:r>
              <a:rPr lang="hr-HR" dirty="0" err="1" smtClean="0"/>
              <a:t>night</a:t>
            </a:r>
            <a:r>
              <a:rPr lang="hr-HR" dirty="0" smtClean="0"/>
              <a:t> life </a:t>
            </a:r>
            <a:r>
              <a:rPr lang="hr-HR" dirty="0" err="1" smtClean="0"/>
              <a:t>of</a:t>
            </a:r>
            <a:r>
              <a:rPr lang="hr-HR" dirty="0" smtClean="0"/>
              <a:t> </a:t>
            </a:r>
            <a:r>
              <a:rPr lang="hr-HR" dirty="0" err="1" smtClean="0"/>
              <a:t>teenagers</a:t>
            </a:r>
            <a:r>
              <a:rPr lang="hr-HR" dirty="0" smtClean="0"/>
              <a:t> </a:t>
            </a:r>
            <a:r>
              <a:rPr lang="hr-HR" dirty="0" err="1" smtClean="0"/>
              <a:t>in</a:t>
            </a:r>
            <a:r>
              <a:rPr lang="hr-HR" dirty="0" smtClean="0"/>
              <a:t> Bjelovar…</a:t>
            </a:r>
            <a:endParaRPr lang="hr-HR" dirty="0"/>
          </a:p>
        </p:txBody>
      </p:sp>
    </p:spTree>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Naslov 5"/>
          <p:cNvSpPr>
            <a:spLocks noGrp="1"/>
          </p:cNvSpPr>
          <p:nvPr>
            <p:ph type="title"/>
            <p:custDataLst>
              <p:tags r:id="rId2"/>
            </p:custDataLst>
          </p:nvPr>
        </p:nvSpPr>
        <p:spPr>
          <a:xfrm>
            <a:off x="214282" y="1000108"/>
            <a:ext cx="8686800" cy="838200"/>
          </a:xfrm>
        </p:spPr>
        <p:txBody>
          <a:bodyPr>
            <a:normAutofit fontScale="90000"/>
          </a:bodyPr>
          <a:lstStyle/>
          <a:p>
            <a:pPr algn="ctr"/>
            <a:r>
              <a:rPr lang="hr-HR" sz="4400" cap="none" dirty="0" smtClean="0">
                <a:solidFill>
                  <a:schemeClr val="bg2">
                    <a:lumMod val="10000"/>
                  </a:schemeClr>
                </a:solidFill>
              </a:rPr>
              <a:t>140 </a:t>
            </a:r>
            <a:r>
              <a:rPr lang="hr-HR" sz="4400" cap="none" dirty="0" err="1" smtClean="0">
                <a:solidFill>
                  <a:schemeClr val="bg2">
                    <a:lumMod val="10000"/>
                  </a:schemeClr>
                </a:solidFill>
              </a:rPr>
              <a:t>participants</a:t>
            </a:r>
            <a:r>
              <a:rPr lang="hr-HR" sz="4400" cap="none" dirty="0" smtClean="0">
                <a:solidFill>
                  <a:schemeClr val="bg2">
                    <a:lumMod val="10000"/>
                  </a:schemeClr>
                </a:solidFill>
              </a:rPr>
              <a:t> </a:t>
            </a:r>
            <a:r>
              <a:rPr lang="hr-HR" sz="4400" cap="none" dirty="0" err="1" smtClean="0">
                <a:solidFill>
                  <a:schemeClr val="bg2">
                    <a:lumMod val="10000"/>
                  </a:schemeClr>
                </a:solidFill>
              </a:rPr>
              <a:t>of</a:t>
            </a:r>
            <a:r>
              <a:rPr lang="hr-HR" sz="4400" cap="none" dirty="0" smtClean="0">
                <a:solidFill>
                  <a:schemeClr val="bg2">
                    <a:lumMod val="10000"/>
                  </a:schemeClr>
                </a:solidFill>
              </a:rPr>
              <a:t> </a:t>
            </a:r>
            <a:r>
              <a:rPr lang="hr-HR" sz="4400" cap="none" dirty="0" err="1" smtClean="0">
                <a:solidFill>
                  <a:schemeClr val="bg2">
                    <a:lumMod val="10000"/>
                  </a:schemeClr>
                </a:solidFill>
              </a:rPr>
              <a:t>Hospitality</a:t>
            </a:r>
            <a:r>
              <a:rPr lang="hr-HR" sz="4400" cap="none" dirty="0" smtClean="0">
                <a:solidFill>
                  <a:schemeClr val="bg2">
                    <a:lumMod val="10000"/>
                  </a:schemeClr>
                </a:solidFill>
              </a:rPr>
              <a:t> </a:t>
            </a:r>
            <a:r>
              <a:rPr lang="hr-HR" sz="4400" cap="none" dirty="0" err="1" smtClean="0">
                <a:solidFill>
                  <a:schemeClr val="bg2">
                    <a:lumMod val="10000"/>
                  </a:schemeClr>
                </a:solidFill>
              </a:rPr>
              <a:t>and</a:t>
            </a:r>
            <a:r>
              <a:rPr lang="hr-HR" sz="4400" cap="none" dirty="0" smtClean="0">
                <a:solidFill>
                  <a:schemeClr val="bg2">
                    <a:lumMod val="10000"/>
                  </a:schemeClr>
                </a:solidFill>
              </a:rPr>
              <a:t> </a:t>
            </a:r>
            <a:r>
              <a:rPr lang="hr-HR" sz="4400" cap="none" dirty="0" err="1" smtClean="0">
                <a:solidFill>
                  <a:schemeClr val="bg2">
                    <a:lumMod val="10000"/>
                  </a:schemeClr>
                </a:solidFill>
              </a:rPr>
              <a:t>Catering</a:t>
            </a:r>
            <a:r>
              <a:rPr lang="hr-HR" sz="4400" cap="none" dirty="0" smtClean="0">
                <a:solidFill>
                  <a:schemeClr val="bg2">
                    <a:lumMod val="10000"/>
                  </a:schemeClr>
                </a:solidFill>
              </a:rPr>
              <a:t> </a:t>
            </a:r>
            <a:r>
              <a:rPr lang="hr-HR" sz="4400" cap="none" dirty="0" err="1" smtClean="0">
                <a:solidFill>
                  <a:schemeClr val="bg2">
                    <a:lumMod val="10000"/>
                  </a:schemeClr>
                </a:solidFill>
              </a:rPr>
              <a:t>School</a:t>
            </a:r>
            <a:r>
              <a:rPr lang="hr-HR" sz="4400" cap="none" dirty="0" smtClean="0">
                <a:solidFill>
                  <a:schemeClr val="bg2">
                    <a:lumMod val="10000"/>
                  </a:schemeClr>
                </a:solidFill>
              </a:rPr>
              <a:t> Bjelovar</a:t>
            </a:r>
            <a:r>
              <a:rPr lang="hr-HR" cap="none" dirty="0" smtClean="0"/>
              <a:t/>
            </a:r>
            <a:br>
              <a:rPr lang="hr-HR" cap="none" dirty="0" smtClean="0"/>
            </a:br>
            <a:r>
              <a:rPr lang="hr-HR" cap="none" dirty="0" smtClean="0"/>
              <a:t/>
            </a:r>
            <a:br>
              <a:rPr lang="hr-HR" cap="none" dirty="0" smtClean="0"/>
            </a:br>
            <a:endParaRPr lang="hr-HR" cap="none" dirty="0"/>
          </a:p>
        </p:txBody>
      </p:sp>
      <p:sp>
        <p:nvSpPr>
          <p:cNvPr id="7" name="Rezervirano mjesto sadržaja 6"/>
          <p:cNvSpPr>
            <a:spLocks noGrp="1"/>
          </p:cNvSpPr>
          <p:nvPr>
            <p:ph idx="1"/>
            <p:custDataLst>
              <p:tags r:id="rId3"/>
            </p:custDataLst>
          </p:nvPr>
        </p:nvSpPr>
        <p:spPr>
          <a:xfrm>
            <a:off x="285720" y="2714620"/>
            <a:ext cx="8686800" cy="4525963"/>
          </a:xfrm>
        </p:spPr>
        <p:txBody>
          <a:bodyPr>
            <a:normAutofit/>
          </a:bodyPr>
          <a:lstStyle/>
          <a:p>
            <a:pPr algn="ctr">
              <a:buNone/>
            </a:pPr>
            <a:r>
              <a:rPr lang="hr-HR" sz="4000" dirty="0" smtClean="0">
                <a:solidFill>
                  <a:schemeClr val="bg2">
                    <a:lumMod val="10000"/>
                  </a:schemeClr>
                </a:solidFill>
              </a:rPr>
              <a:t>96 </a:t>
            </a:r>
            <a:r>
              <a:rPr lang="hr-HR" sz="4000" dirty="0" err="1" smtClean="0">
                <a:solidFill>
                  <a:schemeClr val="bg2">
                    <a:lumMod val="10000"/>
                  </a:schemeClr>
                </a:solidFill>
              </a:rPr>
              <a:t>girls</a:t>
            </a:r>
            <a:r>
              <a:rPr lang="hr-HR" sz="4000" dirty="0" smtClean="0">
                <a:solidFill>
                  <a:schemeClr val="bg2">
                    <a:lumMod val="10000"/>
                  </a:schemeClr>
                </a:solidFill>
              </a:rPr>
              <a:t>/68,57%/</a:t>
            </a:r>
          </a:p>
          <a:p>
            <a:pPr algn="ctr">
              <a:buNone/>
            </a:pPr>
            <a:r>
              <a:rPr lang="hr-HR" sz="4000" dirty="0" smtClean="0">
                <a:solidFill>
                  <a:schemeClr val="bg2">
                    <a:lumMod val="10000"/>
                  </a:schemeClr>
                </a:solidFill>
              </a:rPr>
              <a:t>44 boys /31,43%/</a:t>
            </a:r>
            <a:endParaRPr lang="hr-HR" sz="4000" dirty="0">
              <a:solidFill>
                <a:schemeClr val="bg2">
                  <a:lumMod val="10000"/>
                </a:schemeClr>
              </a:solidFill>
            </a:endParaRPr>
          </a:p>
        </p:txBody>
      </p:sp>
    </p:spTree>
    <p:custDataLst>
      <p:tags r:id="rId1"/>
    </p:custData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1000"/>
                                        <p:tgtEl>
                                          <p:spTgt spid="6"/>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 calcmode="lin" valueType="num">
                                      <p:cBhvr additive="base">
                                        <p:cTn id="16"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Naslov 5"/>
          <p:cNvSpPr>
            <a:spLocks noGrp="1"/>
          </p:cNvSpPr>
          <p:nvPr>
            <p:ph type="title"/>
            <p:custDataLst>
              <p:tags r:id="rId2"/>
            </p:custDataLst>
          </p:nvPr>
        </p:nvSpPr>
        <p:spPr>
          <a:xfrm>
            <a:off x="539552" y="332656"/>
            <a:ext cx="8229600" cy="1143000"/>
          </a:xfrm>
        </p:spPr>
        <p:txBody>
          <a:bodyPr>
            <a:normAutofit/>
          </a:bodyPr>
          <a:lstStyle/>
          <a:p>
            <a:r>
              <a:rPr lang="hr-HR" cap="none" dirty="0" err="1" smtClean="0"/>
              <a:t>Students</a:t>
            </a:r>
            <a:r>
              <a:rPr lang="hr-HR" cap="none" dirty="0" smtClean="0"/>
              <a:t> </a:t>
            </a:r>
            <a:r>
              <a:rPr lang="hr-HR" cap="none" dirty="0" err="1" smtClean="0"/>
              <a:t>spend</a:t>
            </a:r>
            <a:r>
              <a:rPr lang="hr-HR" cap="none" dirty="0" smtClean="0"/>
              <a:t> </a:t>
            </a:r>
            <a:r>
              <a:rPr lang="hr-HR" cap="none" dirty="0" err="1" smtClean="0"/>
              <a:t>their</a:t>
            </a:r>
            <a:r>
              <a:rPr lang="hr-HR" cap="none" dirty="0" smtClean="0"/>
              <a:t> </a:t>
            </a:r>
            <a:r>
              <a:rPr lang="hr-HR" cap="none" dirty="0" err="1" smtClean="0"/>
              <a:t>free</a:t>
            </a:r>
            <a:r>
              <a:rPr lang="hr-HR" cap="none" dirty="0" smtClean="0"/>
              <a:t> time:</a:t>
            </a:r>
            <a:endParaRPr lang="hr-HR" cap="none" dirty="0"/>
          </a:p>
        </p:txBody>
      </p:sp>
      <p:sp>
        <p:nvSpPr>
          <p:cNvPr id="7" name="Rezervirano mjesto sadržaja 6"/>
          <p:cNvSpPr>
            <a:spLocks noGrp="1"/>
          </p:cNvSpPr>
          <p:nvPr>
            <p:ph idx="1"/>
            <p:custDataLst>
              <p:tags r:id="rId3"/>
            </p:custDataLst>
          </p:nvPr>
        </p:nvSpPr>
        <p:spPr/>
        <p:txBody>
          <a:bodyPr>
            <a:normAutofit/>
          </a:bodyPr>
          <a:lstStyle/>
          <a:p>
            <a:endParaRPr lang="hr-HR" sz="2400" dirty="0"/>
          </a:p>
        </p:txBody>
      </p:sp>
      <p:graphicFrame>
        <p:nvGraphicFramePr>
          <p:cNvPr id="10" name="Grafikon 9"/>
          <p:cNvGraphicFramePr/>
          <p:nvPr>
            <p:custDataLst>
              <p:tags r:id="rId4"/>
            </p:custDataLst>
            <p:extLst>
              <p:ext uri="{D42A27DB-BD31-4B8C-83A1-F6EECF244321}">
                <p14:modId xmlns="" xmlns:p14="http://schemas.microsoft.com/office/powerpoint/2010/main" val="3097753188"/>
              </p:ext>
            </p:extLst>
          </p:nvPr>
        </p:nvGraphicFramePr>
        <p:xfrm>
          <a:off x="467544" y="1700808"/>
          <a:ext cx="8208912" cy="4471392"/>
        </p:xfrm>
        <a:graphic>
          <a:graphicData uri="http://schemas.openxmlformats.org/drawingml/2006/chart">
            <c:chart xmlns:c="http://schemas.openxmlformats.org/drawingml/2006/chart" xmlns:r="http://schemas.openxmlformats.org/officeDocument/2006/relationships" r:id="rId6"/>
          </a:graphicData>
        </a:graphic>
      </p:graphicFrame>
    </p:spTree>
    <p:custDataLst>
      <p:tags r:id="rId1"/>
    </p:custData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2000" fill="hold"/>
                                        <p:tgtEl>
                                          <p:spTgt spid="10"/>
                                        </p:tgtEl>
                                        <p:attrNameLst>
                                          <p:attrName>ppt_x</p:attrName>
                                        </p:attrNameLst>
                                      </p:cBhvr>
                                      <p:tavLst>
                                        <p:tav tm="0">
                                          <p:val>
                                            <p:strVal val="#ppt_x"/>
                                          </p:val>
                                        </p:tav>
                                        <p:tav tm="100000">
                                          <p:val>
                                            <p:strVal val="#ppt_x"/>
                                          </p:val>
                                        </p:tav>
                                      </p:tavLst>
                                    </p:anim>
                                    <p:anim calcmode="lin" valueType="num">
                                      <p:cBhvr additive="base">
                                        <p:cTn id="13"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10"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Naslov 5"/>
          <p:cNvSpPr>
            <a:spLocks noGrp="1"/>
          </p:cNvSpPr>
          <p:nvPr>
            <p:ph type="title"/>
            <p:custDataLst>
              <p:tags r:id="rId2"/>
            </p:custDataLst>
          </p:nvPr>
        </p:nvSpPr>
        <p:spPr>
          <a:xfrm>
            <a:off x="457200" y="274638"/>
            <a:ext cx="8229600" cy="1143000"/>
          </a:xfrm>
        </p:spPr>
        <p:txBody>
          <a:bodyPr>
            <a:normAutofit/>
          </a:bodyPr>
          <a:lstStyle/>
          <a:p>
            <a:r>
              <a:rPr lang="hr-HR" cap="none" dirty="0" smtClean="0"/>
              <a:t>Age </a:t>
            </a:r>
            <a:r>
              <a:rPr lang="hr-HR" cap="none" dirty="0" err="1" smtClean="0"/>
              <a:t>students</a:t>
            </a:r>
            <a:r>
              <a:rPr lang="hr-HR" cap="none" dirty="0" smtClean="0"/>
              <a:t> </a:t>
            </a:r>
            <a:r>
              <a:rPr lang="hr-HR" cap="none" dirty="0" err="1" smtClean="0"/>
              <a:t>started</a:t>
            </a:r>
            <a:r>
              <a:rPr lang="hr-HR" cap="none" dirty="0" smtClean="0"/>
              <a:t> </a:t>
            </a:r>
            <a:r>
              <a:rPr lang="hr-HR" cap="none" dirty="0" err="1" smtClean="0"/>
              <a:t>going</a:t>
            </a:r>
            <a:r>
              <a:rPr lang="hr-HR" cap="none" dirty="0" smtClean="0"/>
              <a:t> </a:t>
            </a:r>
            <a:r>
              <a:rPr lang="hr-HR" cap="none" dirty="0" err="1" smtClean="0"/>
              <a:t>out</a:t>
            </a:r>
            <a:r>
              <a:rPr lang="hr-HR" cap="none" dirty="0" smtClean="0"/>
              <a:t>:</a:t>
            </a:r>
            <a:endParaRPr lang="hr-HR" cap="none" dirty="0"/>
          </a:p>
        </p:txBody>
      </p:sp>
      <p:graphicFrame>
        <p:nvGraphicFramePr>
          <p:cNvPr id="4" name="Rezervirano mjesto sadržaja 3"/>
          <p:cNvGraphicFramePr>
            <a:graphicFrameLocks noGrp="1"/>
          </p:cNvGraphicFramePr>
          <p:nvPr>
            <p:ph idx="1"/>
            <p:custDataLst>
              <p:tags r:id="rId3"/>
            </p:custDataLst>
            <p:extLst>
              <p:ext uri="{D42A27DB-BD31-4B8C-83A1-F6EECF244321}">
                <p14:modId xmlns="" xmlns:p14="http://schemas.microsoft.com/office/powerpoint/2010/main" val="219345499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Naslov 5"/>
          <p:cNvSpPr>
            <a:spLocks noGrp="1"/>
          </p:cNvSpPr>
          <p:nvPr>
            <p:ph type="title"/>
            <p:custDataLst>
              <p:tags r:id="rId2"/>
            </p:custDataLst>
          </p:nvPr>
        </p:nvSpPr>
        <p:spPr>
          <a:xfrm>
            <a:off x="457200" y="274638"/>
            <a:ext cx="8229600" cy="1143000"/>
          </a:xfrm>
        </p:spPr>
        <p:txBody>
          <a:bodyPr>
            <a:normAutofit/>
          </a:bodyPr>
          <a:lstStyle/>
          <a:p>
            <a:r>
              <a:rPr lang="hr-HR" cap="none" dirty="0" err="1" smtClean="0"/>
              <a:t>Places</a:t>
            </a:r>
            <a:r>
              <a:rPr lang="hr-HR" cap="none" dirty="0" smtClean="0"/>
              <a:t> </a:t>
            </a:r>
            <a:r>
              <a:rPr lang="hr-HR" cap="none" dirty="0" err="1" smtClean="0"/>
              <a:t>students</a:t>
            </a:r>
            <a:r>
              <a:rPr lang="hr-HR" cap="none" dirty="0" smtClean="0"/>
              <a:t> </a:t>
            </a:r>
            <a:r>
              <a:rPr lang="hr-HR" cap="none" dirty="0" err="1" smtClean="0"/>
              <a:t>go</a:t>
            </a:r>
            <a:r>
              <a:rPr lang="hr-HR" cap="none" dirty="0" smtClean="0"/>
              <a:t> </a:t>
            </a:r>
            <a:r>
              <a:rPr lang="hr-HR" cap="none" dirty="0" err="1" smtClean="0"/>
              <a:t>out</a:t>
            </a:r>
            <a:r>
              <a:rPr lang="hr-HR" cap="none" dirty="0" smtClean="0"/>
              <a:t> to:</a:t>
            </a:r>
            <a:endParaRPr lang="hr-HR" cap="none" dirty="0"/>
          </a:p>
        </p:txBody>
      </p:sp>
      <p:graphicFrame>
        <p:nvGraphicFramePr>
          <p:cNvPr id="4" name="Rezervirano mjesto sadržaja 3"/>
          <p:cNvGraphicFramePr>
            <a:graphicFrameLocks noGrp="1"/>
          </p:cNvGraphicFramePr>
          <p:nvPr>
            <p:ph idx="1"/>
            <p:custDataLst>
              <p:tags r:id="rId3"/>
            </p:custDataLst>
            <p:extLst>
              <p:ext uri="{D42A27DB-BD31-4B8C-83A1-F6EECF244321}">
                <p14:modId xmlns="" xmlns:p14="http://schemas.microsoft.com/office/powerpoint/2010/main" val="366594848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Naslov 5"/>
          <p:cNvSpPr>
            <a:spLocks noGrp="1"/>
          </p:cNvSpPr>
          <p:nvPr>
            <p:ph type="title"/>
            <p:custDataLst>
              <p:tags r:id="rId2"/>
            </p:custDataLst>
          </p:nvPr>
        </p:nvSpPr>
        <p:spPr>
          <a:xfrm>
            <a:off x="457200" y="274638"/>
            <a:ext cx="8229600" cy="1143000"/>
          </a:xfrm>
        </p:spPr>
        <p:txBody>
          <a:bodyPr>
            <a:normAutofit/>
          </a:bodyPr>
          <a:lstStyle/>
          <a:p>
            <a:r>
              <a:rPr lang="hr-HR" cap="none" dirty="0" err="1" smtClean="0"/>
              <a:t>Students</a:t>
            </a:r>
            <a:r>
              <a:rPr lang="hr-HR" cap="none" dirty="0" smtClean="0"/>
              <a:t> </a:t>
            </a:r>
            <a:r>
              <a:rPr lang="hr-HR" cap="none" dirty="0" err="1" smtClean="0"/>
              <a:t>go</a:t>
            </a:r>
            <a:r>
              <a:rPr lang="hr-HR" cap="none" dirty="0" smtClean="0"/>
              <a:t> </a:t>
            </a:r>
            <a:r>
              <a:rPr lang="hr-HR" cap="none" dirty="0" err="1" smtClean="0"/>
              <a:t>out</a:t>
            </a:r>
            <a:r>
              <a:rPr lang="hr-HR" cap="none" dirty="0" smtClean="0"/>
              <a:t>:</a:t>
            </a:r>
            <a:endParaRPr lang="hr-HR" cap="none" dirty="0"/>
          </a:p>
        </p:txBody>
      </p:sp>
      <p:graphicFrame>
        <p:nvGraphicFramePr>
          <p:cNvPr id="8" name="Rezervirano mjesto sadržaja 7"/>
          <p:cNvGraphicFramePr>
            <a:graphicFrameLocks noGrp="1"/>
          </p:cNvGraphicFramePr>
          <p:nvPr>
            <p:ph idx="1"/>
            <p:custDataLst>
              <p:tags r:id="rId3"/>
            </p:custData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2000"/>
                                        <p:tgtEl>
                                          <p:spTgt spid="6"/>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2000" fill="hold"/>
                                        <p:tgtEl>
                                          <p:spTgt spid="8"/>
                                        </p:tgtEl>
                                        <p:attrNameLst>
                                          <p:attrName>ppt_x</p:attrName>
                                        </p:attrNameLst>
                                      </p:cBhvr>
                                      <p:tavLst>
                                        <p:tav tm="0">
                                          <p:val>
                                            <p:strVal val="#ppt_x"/>
                                          </p:val>
                                        </p:tav>
                                        <p:tav tm="100000">
                                          <p:val>
                                            <p:strVal val="#ppt_x"/>
                                          </p:val>
                                        </p:tav>
                                      </p:tavLst>
                                    </p:anim>
                                    <p:anim calcmode="lin" valueType="num">
                                      <p:cBhvr additive="base">
                                        <p:cTn id="12" dur="2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8" grpId="0">
        <p:bldAsOne/>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PERSISTENCEDATA" val="MMPROD_UIPERSISTENCEDATA"/>
  <p:tag name="MMPROD_THEME_BG_IMAGE" val=""/>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NjA5Nzcz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PHVpc2hvdyBuYW1lPSJwcmVzZW50ZXJwaG90byIgdmFsdWU9InRydWUiLz48dWlzaG93IG5hbWU9InByZXNlbnRlcm5hbWUiIHZhbHVlPSJ0cnVlIi8+PHVpc2hvdyBuYW1lPSJwcmVzZW50ZXJ0aXRsZSIgdmFsdWU9InRydWUiLz48dWlzaG93IG5hbWU9InByZXNlbnRlcmVtYWlsIiB2YWx1ZT0idHJ1ZSIvPjx1aXNob3cgbmFtZT0icHJlc2VudGVyYmlvIiB2YWx1ZT0idHJ1ZSIvPjx1aXNob3cgbmFtZT0iY29tcGFueWxvZ28iIHZhbHVlPSJ0cnVlIi8+PHVpc2hvdyBuYW1lPSJzaWRlYmFyIiB2YWx1ZT0idHJ1ZSIvPjx1aXNob3cgbmFtZT0ib3V0bGluZSIgdmFsdWU9InRydWUiLz48dWlzaG93IG5hbWU9InRodW1ibmFpbCIgdmFsdWU9InRydWUiLz4NCgkJPHVpc2hvdyBuYW1lPSJub3RlcyIgdmFsdWU9InRydWUiLz48dWlzaG93IG5hbWU9InNlYXJjaCIgdmFsdWU9InRydWUiLz48dWlzaG93IG5hbWU9InF1aXoiIHZhbHVlPSJ0cnVlIi8+PHVpc2hvdyBuYW1lPSJhdHRhY2htZW50cyIgdmFsdWU9InRydWUiLz48dWlzaG93IG5hbWU9InV0aWxzIiB2YWx1ZT0idHJ1ZSIvPjx1aXNob3cgbmFtZT0idm9sdW1lIiB2YWx1ZT0idHJ1ZSIvPjx1aXNob3cgbmFtZT0icGxheWJhciIgdmFsdWU9InRydWUiLz48dWlzaG93IG5hbWU9InRhbGtpbmdoZWFkIiB2YWx1ZT0idHJ1ZSIvPjx1aXNob3cgbmFtZT0ic2lkZWJhcm9ucmlnaHQiIHZhbHVlPSJ0cnVlIi8+PHVpc2hvdyBuYW1lPSJ2aWV3Y2hhbmdlIiB2YWx1ZT0idHJ1ZSIvPjx1aXNob3cgbmFtZT0iYWx3YXlzU2NydW5jaCIgdmFsdWU9ImZhbHNlIi8+PHVpc2hvdyBuYW1lPSJpbml0aWFsZGlzcGxheW1vZGVpc25vcm1hbCIgdmFsdWU9InRydWUiLz48dWlyZXBsYWNlIG5hbWU9ImxvZ28iIHZhbHVlPSIiLz48dWlyZXBsYWNlIG5hbWU9ImJnaW1hZ2UiIHZhbHVlPSIiLz48dWlyZXBsYWNlIG5hbWU9ImluaXRpYWx0YWIiIHZhbHVlPSJvdXRsaW5lIi8+PHVpc2hvdyBuYW1lPSJjY3RleHRoaWdobGlnaHRpbmciIHZhbHVlPSJ0cnVlIi8+DQoJPC9sYXlvdXQ+DQoJPHByZWxvYWRlcj48c2V0Qm9vbCBuYW1lPSJkaXNhYmxlQXNzZXRQcmVsb2FkZXIiIHZhbHVlPSJ0cnVlIi8+PC9wcmVsb2FkZXI+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DQoNCk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dWl0ZXh0IG5hbWU9IkNPVVJTRV9TVEFUVVMiIHZhbHVlPSJNb2R1bHN0YXR1cyIvPg0KCQk8dWl0ZXh0IG5hbWU9IlBBU1NFRF9TVFJJTkciIHZhbHVlPSJFcmZvbGdyZWljaCIvPg0KCQk8dWl0ZXh0IG5hbWU9IkZBSUxFRF9TVFJJTkciIHZhbHVlPSJGZWhsZ2VzY2hsYWd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B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lICVuIi8+DQoJCTwhLS0gc3Vic3RpdHV0aW9uOiAlbiA9PSBzbGlkZSBudW1iZXIgLS0+DQoJCTwhLS0gc3Vic3RpdHV0aW9uOiAldCA9PSB0b3RhbCBzbGlkZSBjb3VudCAtLT4NCgkJPHVpdGV4dCBuYW1lPSJTQ1JVQkJBUlNUQVRVU19TTElERUlORk8iIHZhbHVlPSJEaWFwb3NpdGl2ZSAlbiAvICV0IHwgIi8+DQoJCTx1aXRleHQgbmFtZT0iU0NSVUJCQVJTVEFUVVNfU1RPUFBFRCIgdmFsdWU9IkFycsOqdMOpZSIvPg0KCQk8dWl0ZXh0IG5hbWU9IlNDUlVCQkFSU1RBVFVTX1BMQVlJTkciIHZhbHVlPSJMZWN0dXJlIi8+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DQoJCTwhLS0gc3Vic3RpdHV0aW9uOiAlcCA9PSBjdXJyZW50IHNwZWFrZXIncyB0aXRsZSAtLT4NCgkJPHVpdGV4dCBuYW1lPSJCSU9XSU5fVElUTEUiIHZhbHVlPSJCaW8gOiAlcCIvPg0KCQk8dWl0ZXh0IG5hbWU9IkJJT0JUTl9USVRMRSIgdmFsdWU9IkJpbyA6Ii8+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DQoJCTx1aXRleHQgbmFtZT0iVEhVTUJfSEVBRElORyIgdmFsdWU9IkRpYXBvc2l0aXZlIi8+DQoJCTx1aXRleHQgbmFtZT0iVEhVTUJfSU5GTyIgdmFsdWU9IlRpdHJlL2R1csOpZSIvPg0KCQk8dWl0ZXh0IG5hbWU9IkFUVEFDSE5BTUVfSEVBRElORyIgdmFsdWU9Ik5vbSBkZSBmaWNoaWVyIi8+DQoJCTx1aXRleHQgbmFtZT0iQVRUQUNIU0laRV9IRUFESU5HIiB2YWx1ZT0iVGFpbGxlIi8+DQoJCTx1aXRleHQgbmFtZT0iU0xJREVfTk9URVMiIHZhbHVlPSJDb21tZW50YWlyZXMgZGVzIGRpYXBvc2l0aXZlcyIvPg0KCQk8dWl0ZXh0IG5hbWU9IkNPVVJTRV9TVEFUVVMiIHZhbHVlPSJTdGF0dXQgZHUgbW9kdWxlIi8+DQoJCTx1aXRleHQgbmFtZT0iUEFTU0VEX1NUUklORyIgdmFsdWU9IlLDqXVzc2kiLz4NCgkJPHVpdGV4dCBuYW1lPSJGQUlMRURfU1RSSU5HIiB2YWx1ZT0iRWNob3XDqSIvPg0KCQk8IS0tcXVpeiBwb2QgYW5kIG1lc3NhZ2UgYm94IHRleHRzLS0+DQoJCTx1aXRleHQgbmFtZT0iUVVJWlBPRF9RVUlaX0FUVEVNUFQiIHZhbHVlPSJUZW50YXRpdmUgZGUgcXVlc3Rpb25uYWlyZSA6Ii8+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DQoNCl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DQoJCTx1aXRleHQgbmFtZT0iU0NSVUJCQVJTVEFUVVNfUExBWUlORyIgdmFsdWU9IuWGjeeUn+S4rSIvPg0KCQk8dWl0ZXh0IG5hbWU9IlNDUlVCQkFSU1RBVFVTX05PQVVESU8iIHZhbHVlPSLpn7Plo7DjgarjgZciLz4NCgkJPHVpdGV4dCBuYW1lPSJTQ1JVQkJBUlNUQVRVU19WSURQTEFZSU5HIiB2YWx1ZT0i44OT44OH44Kq5YaN55Sf5LitIi8+DQoJCTx1aXRleHQgbmFtZT0iU0NSVUJCQVJTVEFUVVNfTE9BRElORyIgdmFsdWU9IuODreODvOODieS4rSIvPg0KCQk8dWl0ZXh0IG5hbWU9IlNDUlVCQkFSU1RBVFVTX0JVRkZFUklORyIgdmFsdWU9IuODkOODg+ODleOCoeS4rSIvPg0KCQk8dWl0ZXh0IG5hbWU9IlNDUlVCQkFSU1RBVFVTX1FVRVNUSU9OIiB2YWx1ZT0i6LOq5ZWP44Gr562U44GI44Gm5LiL44GV44GEIi8+DQoJCTx1aXRleHQgbmFtZT0iU0NSVUJCQVJTVEFUVVNfUkVWSUVXUVVJWiIgdmFsdWU9IuOCr+OCpOOCuuOCkuODrOODk+ODpeODvOOBl+OBpuOBhOOBvuOBmSIvPg0KCQk8IS0tIHN1YnN0aXR1dGlvbjogJW0gPT0gbWludXRlcyByZW1haW5pbmcgLS0+DQoJCTwhLS0gc3Vic3RpdHV0aW9uOiAlcyA9PSBzZWNvbmRzIHJlbWFpbmluZyAtLT4NCgkJPHVpdGV4dCBuYW1lPSJFTEFQU0VEIiB2YWx1ZT0i5q6L44KKIDogJW0g5YiGICVzIOenkiIvPg0KCQk8dWl0ZXh0IG5hbWU9Ik5PVEZPVU5EIiB2YWx1ZT0i5L2V44KC6KaL44Gk44GL44KK44G+44Gb44KTIi8+DQoJCTx1aXRleHQgbmFtZT0iQVRUQUNITUVOVFMiIHZhbHVlPSLmt7vku5giLz4NCgkJPCEtLSBzdWJzdGl0dXRpb246ICVwID09IGN1cnJlbnQgc3BlYWtlcidzIHRpdGxlIC0tPg0KCQk8dWl0ZXh0IG5hbWU9IkJJT1dJTl9USVRMRSIgdmFsdWU9Iue1jOattCA6ICVwIi8+DQoJCTx1aXRleHQgbmFtZT0iQklPQlROX1RJVExFIiB2YWx1ZT0i57WM5q20Ii8+DQoJCTx1aXRleHQgbmFtZT0iRElWSURFUkJUTl9USVRMRSIgdmFsdWU9InwiLz4NCgkJPHVpdGV4dCBuYW1lPSJDT05UQUNUQlROX1RJVExFIiB2YWx1ZT0i44GK5ZWP44GE5ZCI44KP44GbIi8+DQoJCTx1aXRleHQgbmFtZT0iVEFCX1FVSVoiIHZhbHVlPSLjgq/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44Kk44OI44OrIi8+DQoJCTx1aXRleHQgbmFtZT0iRFVSQVRJT05fSEVBRElORyIgdmFsdWU9IumVt+OBlSIvPg0KCQk8dWl0ZXh0IG5hbWU9IlNFQVJDSF9IRUFESU5HIiB2YWx1ZT0i5qSc57Si44GZ44KL44OG44Kt44K544OIIDogIi8+DQoJCTx1aXRleHQgbmFtZT0iVEhVTUJfSEVBRElORyIgdmFsdWU9IuOCueODqeOCpOODiSIvPg0KCQk8dWl0ZXh0IG5hbWU9IlRIVU1CX0lORk8iIHZhbHVlPSLjgrnjg6njgqTjg4njgr/jgqTjg4jjg6sgLyDplbfjgZUiLz4NCgkJPHVpdGV4dCBuYW1lPSJBVFRBQ0hOQU1FX0hFQURJTkciIHZhbHVlPSLjg5XjgqHjgqTjg6vlkI0iLz4NCgkJPHVpdGV4dCBuYW1lPSJBVFRBQ0hTSVpFX0hFQURJTkciIHZhbHVlPSLjgrXjgqTjgroiLz4NCgkJPHVpdGV4dCBuYW1lPSJTTElERV9OT1RFUyIgdmFsdWU9IuOCueODqeOCpOODieODjuODvOODiCIvPg0KCQk8dWl0ZXh0IG5hbWU9IkNPVVJTRV9TVEFUVVMiIHZhbHVlPSLjg6Ljgrjjg6Xjg7zjg6vjgrnjg4bjg7zjgr/jgrkiLz4NCgkJPHVpdGV4dCBuYW1lPSJQQVNTRURfU1RSSU5HIiB2YWx1ZT0i5ZCI5qC8Ii8+DQoJCTx1aXRleHQgbmFtZT0iRkFJTEVEX1NUUklORyIgdmFsdWU9IuS4jeWQiOagvCIvPg0KCQk8IS0tcXVpeiBwb2QgYW5kIG1lc3NhZ2UgYm94IHRleHRzLS0+DQoJCTx1aXRleHQgbmFtZT0iUVVJWlBPRF9RVUlaX0FUVEVNUFQiIHZhbHVlPSLjgq/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DQoJCTx1aXRleHQgbmFtZT0iUVVJWlBPRF9RVUVTVFlQRV9TVFIiIHZhbHVlPSLjgr/jgqTjg5cgOiAlcyIvPg0KCQk8dWl0ZXh0IG5hbWU9IlFVSVpQT0RfUVVFU1RZUEVfR1JEIiB2YWx1ZT0i6KmV5L6hIi8+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OBhCIvPg0KCQk8dWl0ZXh0IG5hbWU9IldBUk5JTkdNU0dfTk9TVFJJTkciIHZhbHVlPSLjgYTjgYTjgYgiLz4NCgkJPHVpdGV4dCBuYW1lPSJXQVJOSU5HTVNHX1RJVExFU1RSSU5HIiB2YWx1ZT0i44Kv44Kk44K644Gu44OK44OT44Ky44O844K344On44Oz44Gr6Zai44GZ44KL6K2m5ZGKIi8+DQoJCTx1aXRleHQgbmFtZT0iV0FSTklOR01TR19NU0dTVFJJTkciIHZhbHVlPSLjgZPjga7jgq/jgqTjgrrjgavjga/jgIHjgb7jgaDop6PnrZTjgZfjgabjgYTjgarjgYTos6rllY/jgYzjgYLjgorjgb7jgZnjgIINCg0KIOOCr+OCpOOCuuOCkue1guS6huOBmeOCi+OBq+OBr+OAgeOAjOOBr+OBhOOAjeOCkuOCr+ODquODg+OCr+OBl+OBvuOBmeOAguOCr+OCpOOCuuOCkue2muihjOOBmeOCi+OBq+OBr+OAgeOAjOOBhOOBhOOBiOOAjeOCkuOCr+ODquODg+OCr+OBl+OBvuOBmeOAgiIvPg0KCQk8dWl0ZXh0IG5hbWU9IklORk9STUFUSU9OX0gyNjRfRkxBU0hQTEFZRVIiIHZhbHVlPSLjgYrkvb/jgYTjga7jgrPjg7Pjg5Tjg6Xjg7zjgr/jgavnj77lnKjjgqTjg7Pjgrnjg4jjg7zjg6vjgZXjgozjgabjgYTjgosgRmxhc2ggUGxheWVyIOOBruODkOODvOOCuOODp+ODs+OBr+OAgeOBk+OBruODk+ODh+OCquOCkuOCteODneODvOODiOOBl+OBpuOBhOOBvuOBm+OCk+OAguacgOaWsOOBriBGbGFzaCBQbGF5ZXIg44KS44OA44Km44Oz44Ot44O844OJ44GZ44KL44Gr44Gv44CB44OT44OH44Kq6aCY5Z+f44KS44Kv44Oq44OD44Kv44GX44Gm44GP44Gg44GV44GE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DQoJCTx1aXRleHQgbmFtZT0iU0NSVUJCQVJTVEFUVVNfU0xJREVJTkZPIiB2YWx1ZT0i7Iqs65287J2065OcICVuIC8gJXQgfCAiLz4NCgkJPHVpdGV4dCBuYW1lPSJTQ1JVQkJBUlNUQVRVU19TVE9QUEVEIiB2YWx1ZT0i7KSR7KeA65CoIi8+DQoJCTx1aXRleHQgbmFtZT0iU0NSVUJCQVJTVEFUVVNfUExBWUlORyIgdmFsdWU9IuyerOyDnSIvPg0KCQk8dWl0ZXh0IG5hbWU9IlNDUlVCQkFSU1RBVFVTX05PQVVESU8iIHZhbHVlPSLsmKTrlJTsmKQg7JeG7J2MIi8+DQoJCTx1aXRleHQgbmFtZT0iU0NSVUJCQVJTVEFUVVNfVklEUExBWUlORyIgdmFsdWU9Iuu5hOuUlOyYpCDsnqzsg50g7KSRIi8+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DQoJCTwhLS0gc3Vic3RpdHV0aW9uOiAlbSA9PSBtaW51dGVzIHJlbWFpbmluZyAtLT4NCgkJPCEtLSBzdWJzdGl0dXRpb246ICVzID09IHNlY29uZHMgcmVtYWluaW5nIC0tPg0KCQk8dWl0ZXh0IG5hbWU9IkVMQVBTRUQiIHZhbHVlPSIlbeu2hCAlc+y0iCDrgqjsnYwiLz4NCgkJPHVpdGV4dCBuYW1lPSJOT1RGT1VORCIgdmFsdWU9IuyXhuydjCIvPg0KCQk8dWl0ZXh0IG5hbWU9IkFUVEFDSE1FTlRTIiB2YWx1ZT0i7LKo67aAIO2MjOydvCIvPg0KCQk8IS0tIHN1YnN0aXR1dGlvbjogJXAgPT0gY3VycmVudCBzcGVha2VyJ3MgdGl0bGUgLS0+DQoJCTx1aXRleHQgbmFtZT0iQklPV0lOX1RJVExFIiB2YWx1ZT0i6rK966ClIOyGjOqwnDogJXAiLz4NCgkJPHVpdGV4dCBuYW1lPSJCSU9CVE5fVElUTEUiIHZhbHVlPSLqsr3roKUg7IaM6rCcIi8+DQoJCTx1aXRleHQgbmFtZT0iRElWSURFUkJUTl9USVRMRSIgdmFsdWU9InwiLz4NCgkJPHVpdGV4dCBuYW1lPSJDT05UQUNUQlROX1RJVExFIiB2YWx1ZT0i7Jew65297LKYIi8+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dWl0ZXh0IG5hbWU9IkNPVVJTRV9TVEFUVVMiIHZhbHVlPSLrqqjrk4gg7IOB7YOcIi8+DQoJCTx1aXRleHQgbmFtZT0iUEFTU0VEX1NUUklORyIgdmFsdWU9Iu2VqeqyqSIvPg0KCQk8dWl0ZXh0IG5hbWU9IkZBSUxFRF9TVFJJTkciIHZhbHVlPSLrtojtlanqsqk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dWl0ZXh0IG5hbWU9IkNPVVJTRV9TVEFUVVMiIHZhbHVlPSJFc3RhZG8gZGUgbW9kdWxvIi8+DQoJCTx1aXRleHQgbmFtZT0iUEFTU0VEX1NUUklORyIgdmFsdWU9IkFwcm9iYWRvIi8+DQoJCTx1aXRleHQgbmFtZT0iRkFJTEVEX1NUUklORyIgdmFsdWU9IlN1c3BlbnNvIi8+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DQoJCTx1aXRleHQgbmFtZT0iUVVJWlBPRF9RVUVTQVRNUFRfU1RSIiB2YWx1ZT0iSW50ZW50b3M6ICVuIGRlICV0Ii8+DQoJCTx1aXRleHQgbmFtZT0iUVVJWlBPRF9RVUVTVFlQRV9TVFIiIHZhbHVlPSJUaXBvOiAlcyIvPg0KCQk8dWl0ZXh0IG5hbWU9IlFVSVpQT0RfUVVFU1RZUEVfR1JEIiB2YWx1ZT0iQ29uIHB1bnR1YWNpw7NuIi8+DQoJCTx1aXRleHQgbmFtZT0iUVVJWlBPRF9RVUVTVFlQRV9TVlkiIHZhbHVlPSJFbmN1ZXN0YSIvPg0KCQk8dWl0ZXh0IG5hbWU9IlFVSVpQT0RfUVVJWkFUTVBUX0lORiIgdmFsdWU9IkluZmluaXRvIi8+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g0KDQp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6ICVwIi8+DQoJCTwhLS0gc3Vic3RpdHV0aW9uOiAlcCA9PSBwcmVzZW50YXRpb24gdGl0bGUgLS0+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TXVkby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dWl0ZXh0IG5hbWU9IkNPVVJTRV9TVEFUVVMiIHZhbHVlPSJTdGF0dXMgZG8gbcOzZHVsbyIvPg0KCQk8dWl0ZXh0IG5hbWU9IlBBU1NFRF9TVFJJTkciIHZhbHVlPSJBcHJvdmFkbyIvPg0KCQk8dWl0ZXh0IG5hbWU9IkZBSUxFRF9TVFJJTkciIHZhbHVlPSJSZXByb3ZhZG8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g0KDQp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NCg0K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g0KDQr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TxLFuYXYgRGVuZW1lc2k6Ii8+DQoJCTx1aXRleHQgbmFtZT0iUVVJWlBPRF9RVUlaX0FUVEVNUFRfVkFMVUUiIHZhbHVlPSIlbi8ldCIvPg0KCQk8dWl0ZXh0IG5hbWU9IlFVSVpQT0RfUVVJWl9TQ09SRSIgdmFsdWU9IlB1YW46Ii8+DQoJCTx1aXRleHQgbmFtZT0iUVVJWlBPRF9RVUlaX1BBU1NTQ09SRSIgdmFsdWU9Ikdlw6dtZSBQdWFuxLE6Ii8+DQoJCTx1aXRleHQgbmFtZT0iUVVJWlBPRF9RVUlaX01BWFNDT1JFIiB2YWx1ZT0iTWFrc2ltdW0gUHVhbjoiLz4NCgkJPHVpdGV4dCBuYW1lPSJRVUlaUE9EX1FVRVNBVE1QVF9TVFIiIHZhbHVlPSJEZW5lbWU6ICVuLyV0Ii8+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DQoJCTx1aXRleHQgbmFtZT0iV0FSTklOR01TR19ZRVNTVFJJTkciIHZhbHVlPSJFdmV0Ii8+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g0KDQp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DQoJCTx1aXRleHQgbmFtZT0iU0NSVUJCQVJTVEFUVVNfU0xJREVJTkZPIiB2YWx1ZT0i0KHQu9Cw0LnQtCAlbiAvICV0IHwgIi8+DQoJCTx1aXRleHQgbmFtZT0iU0NSVUJCQVJTVEFUVVNfU1RPUFBFRCIgdmFsdWU9ItCe0YHRgtCw0L3QvtCy0LvQtdC90L4iLz4NCgkJPHVpdGV4dCBuYW1lPSJTQ1JVQkJBUlNUQVRVU19QTEFZSU5HIiB2YWx1ZT0i0JLQvtGB0L/RgNC+0LjQt9Cy0LXQtNC10L3QuNC1Ii8+DQoJCTx1aXRleHQgbmFtZT0iU0NSVUJCQVJTVEFUVVNfTk9BVURJTyIgdmFsdWU9ItCd0LXRgiDQsNGD0LTQuNC+Ii8+DQoJCTx1aXRleHQgbmFtZT0iU0NSVUJCQVJTVEFUVVNfVklEUExBWUlORyIgdmFsdWU9ItCS0L7RgdC/0YDQvtC40LfQstC10LTQtdC90LjQtSDQstC40LTQtdC+Ii8+DQoJCTx1aXRleHQgbmFtZT0iU0NSVUJCQVJTVEFUVVNfTE9BRElORyIgdmFsdWU9ItCX0LDQs9GA0YPQt9C60LAiLz4NCgkJPHVpdGV4dCBuYW1lPSJTQ1JVQkJBUlNUQVRVU19CVUZGRVJJTkciIHZhbHVlPSLQkdGD0YTQtdGA0LjQt9Cw0YbQuNGPIi8+DQoJCTx1aXRleHQgbmFtZT0iU0NSVUJCQVJTVEFUVVNfUVVFU1RJT04iIHZhbHVlPSLQntGC0LLQtdGCINC90LAg0LLQvtC/0YDQvtGBIi8+DQoJCTx1aXRleHQgbmFtZT0iU0NSVUJCQVJTVEFUVVNfUkVWSUVXUVVJWiIgdmFsdWU9ItCe0LHQt9C+0YAg0L7Qv9GA0L7RgdCwIi8+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Ii8+DQoJCTx1aXRleHQgbmFtZT0iQVRUQUNITUVOVFMiIHZhbHVlPSLQktC70L7QttC10L3QuNGPIi8+DQoJCTwhLS0gc3Vic3RpdHV0aW9uOiAlcCA9PSBjdXJyZW50IHNwZWFrZXIncyB0aXRsZSAtLT4NCgkJPHVpdGV4dCBuYW1lPSJCSU9XSU5fVElUTEUiIHZhbHVlPSLQkdC40L7Qs9GA0LDRhNC40Y86ICVwIi8+DQoJCTx1aXRleHQgbmFtZT0iQklPQlROX1RJVExFIiB2YWx1ZT0i0JHQuNC+0LPRgNCw0YTQuNGPIi8+DQoJCTx1aXRleHQgbmFtZT0iRElWSURFUkJUTl9USVRMRSIgdmFsdWU9InwiLz4NCgkJPHVpdGV4dCBuYW1lPSJDT05UQUNUQlROX1RJVExFIiB2YWx1ZT0i0JrQvtC90YLQsNC60YIiLz4NCgkJPHVpdGV4dCBuYW1lPSJUQUJfUVVJWiIgdmFsdWU9ItCe0L/RgNC+0YEiLz4NCgkJPHVpdGV4dCBuYW1lPSJUQUJfT1VUTElORSIgdmFsdWU9ItCh0YXQtdC80LAiLz4NCgkJPHVpdGV4dCBuYW1lPSJUQUJfVEhVTUIiIHZhbHVlPSLQkdC10LPRg9C90L7QuiIvPg0KCQk8dWl0ZXh0IG5hbWU9IlRBQl9OT1RFUyIgdmFsdWU9ItCX0LDQvNC10YLQutC4Ii8+DQoJCTx1aXRleHQgbmFtZT0iVEFCX1NFQVJDSCIgdmFsdWU9ItCf0L7QuNGB0LoiLz4NCgkJPHVpdGV4dCBuYW1lPSJTTElERV9IRUFESU5HIiB2YWx1ZT0i0JfQsNCz0L7Qu9C+0LLQvtC6INGB0LvQsNC50LTQsCIvPg0KCQk8dWl0ZXh0IG5hbWU9IkRVUkFUSU9OX0hFQURJTkciIHZhbHVlPSLQlNC70LjRgi3RgdGC0YwiLz4NCgkJPHVpdGV4dCBuYW1lPSJTRUFSQ0hfSEVBRElORyIgdmFsdWU9ItCf0L7QuNGB0Log0YLQtdC60YHRgtCwOiIvPg0KCQk8dWl0ZXh0IG5hbWU9IlRIVU1CX0hFQURJTkciIHZhbHVlPSLQodC70LDQudC0Ii8+DQoJCTx1aXRleHQgbmFtZT0iVEhVTUJfSU5GTyIgdmFsdWU9ItCd0LDQt9Cy0LDQvdC40LUv0LTQu9C40YIt0L3QvtGB0YLRjCIvPg0KCQk8dWl0ZXh0IG5hbWU9IkFUVEFDSE5BTUVfSEVBRElORyIgdmFsdWU9ItCY0LzRjyDRhNCw0LnQu9CwIi8+DQoJCTx1aXRleHQgbmFtZT0iQVRUQUNIU0laRV9IRUFESU5HIiB2YWx1ZT0i0KDQsNC30LzQtdGAIi8+DQoJCTx1aXRleHQgbmFtZT0iU0xJREVfTk9URVMiIHZhbHVlPSLQl9Cw0LzQtdGC0LrQuCDQuiDRgdC70LDQudC00Y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tCf0L7Qv9GL0YLQutCwINC/0YDQvtC50YLQuCDQvtC/0YDQvtGBOiIvPg0KCQk8dWl0ZXh0IG5hbWU9IlFVSVpQT0RfUVVJWl9BVFRFTVBUX1ZBTFVFIiB2YWx1ZT0iJW4g0LjQtyAldCIvPg0KCQk8dWl0ZXh0IG5hbWU9IlFVSVpQT0RfUVVJWl9TQ09SRSIgdmFsdWU9ItCd0LDQsdGA0LDQvdC+INCx0LDQu9C70L7QsjoiLz4NCgkJPHVpdGV4dCBuYW1lPSJRVUlaUE9EX1FVSVpfUEFTU1NDT1JFIiB2YWx1ZT0i0J/RgNC+0YXQvtC00L3QvtC5INGA0LXQt9GD0LvRjNGC0LDRgjoiLz4NCgkJPHVpdGV4dCBuYW1lPSJRVUlaUE9EX1FVSVpfTUFYU0NPUkUiIHZhbHVlPSLQnNCw0LrRgdC40LzQsNC70YzQvdGL0Lkg0YDQtdC30YPQu9GM0YLQsNGCOiIvPg0KCQk8dWl0ZXh0IG5hbWU9IlFVSVpQT0RfUVVFU0FUTVBUX1NUUiIgdmFsdWU9ItCf0L7Qv9GL0YLQutCwOiAlbiDQuNC3ICV0Ii8+DQoJCTx1aXRleHQgbmFtZT0iUVVJWlBPRF9RVUVTVFlQRV9TVFIiIHZhbHVlPSLQotC40L86ICVzIi8+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0LvRjNGI0L7QtSDRh9C40YHQu9C+Ii8+DQoJCTx1aXRleHQgbmFtZT0iV0FSTklOR01TR19ZRVNTVFJJTkciIHZhbHVlPSLQlNCwIi8+DQoJCTx1aXRleHQgbmFtZT0iV0FSTklOR01TR19OT1NUUklORyIgdmFsdWU9ItCd0LXRgiIvPg0KCQk8dWl0ZXh0IG5hbWU9IldBUk5JTkdNU0dfVElUTEVTVFJJTkciIHZhbHVlPSLQn9GA0LXQtNGD0L/RgNC10LbQtNC10L3QuNC1INC+INC90LDQstC40LPQsNGG0LjQuCDQsiDQvtC/0YDQvtGB0LUiLz4NCgkJPHVpdGV4dCBuYW1lPSJXQVJOSU5HTVNHX01TR1NUUklORyIgdmFsdWU9ItCSINC+0L/RgNC+0YHQtSDQvtGB0YLQsNC70LjRgdGMINC90LXQvtGC0LLQtdGH0LXQvdC90YvQtSDQstC+0L/RgNC+0YHRiy7QndCw0LbQsNGC0LjQtSDQutC90L7Qv9C60LggJnF1b3Q70JTQsCZxdW90OyDQv9GA0LjQstC10LTQtdGCINC6INC30LDQutGA0YvRgtC40Y4g0L7Qv9GA0L7RgdCwLiDQndCw0LbQsNGC0LjQtSDQutC90L7Qv9C60LggJnF1b3Q70J3QtdGCJnF1b3Q7INC/0YDQvtC00L7Qu9C20LjRgiDQvtC/0YDQvtGBLiIvPg0KCQk8dWl0ZXh0IG5hbWU9IklORk9STUFUSU9OX0gyNjRfRkxBU0hQTEFZRVIiIHZhbHVlPSLQotC10LrRg9GJ0LDRjyDQstC10YDRgdC40Y8g0L/RgNC+0LjQs9GA0YvQstCw0YLQtdC70Y8gRmxhc2ggUGxheWVyLCDRg9GB0YLQsNC90L7QstC70LXQvdC90LDRjyDQvdCwINGN0YLQvtC8INC60L7QvNC/0YzRjtGC0LXRgNC1LCDQvdC1INC/0L7QtNC00LXRgNC20LjQstCw0LXRgiDRjdGC0L4g0LLQuNC00LXQvi4g0KnQtdC70LrQvdC40YLQtSDQsiDQvtCx0LvQsNGB0YLQuCDQstC40LTQtdC+LCDRh9GC0L7QsdGLINC30LDQs9GA0YPQt9C40YLRjCDQv9C+0YHQu9C10LTQvdGO0Y4g0LLQtdGA0YHQuNGOINC/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QvtC60LDQt9GL0LLQsNGC0Ywg0LLRgNC10LfQutGDINGD0YfQsNGB0YLQvdC40LrQsNC8Ii8+DQoJCTx1aXRleHQgbmFtZT0iTVVURSIgdmFsdWU9ItCe0YLQutC70Y7Rh9C40YLRjCDQt9Cy0YPQuiIvPg0KCQk8dWl0ZXh0IG5hbWU9IkRPQ1dSQVBfVElUTEUiIHZhbHVlPSLQktC70L7QttC10L3QuNC1INCyINGE0LDQudC7IEFkb2JlIFByZXNlbnRlciIvPg0KCQk8dWl0ZXh0IG5hbWU9IkRPQ1dSQVBfTVNHIiB2YWx1ZT0i0KHQvtGF0YDQsNC90LjRgtGMINCyINC/0LDQv9C60YMgJnF1b3Q70JzQvtC5INC60L7QvNC/0YzRjtGC0LXRgCZxdW90OyIvPg0KCQk8dWl0ZXh0IG5hbWU9IkRPQ1dSQVBfUFJPTVBUIiB2YWx1ZT0i0KnQtdC70LrQvdGD0YLRjCDQtNC70Y8g0LfQsNCz0YDRg9C30LrQuCIvPg0KCTwvbGFuZ3VhZ2U+DQo8L2NvbmZpZ3VyYXRpb24+DQog"/>
  <p:tag name="MMPROD_UIDATA" val="&lt;database version=&quot;10.0&quot;&gt;&lt;object type=&quot;1&quot; unique_id=&quot;10001&quot;&gt;&lt;property id=&quot;20141&quot; value=&quot;Free-time-and-night-life-of-teenagers2&quot;/&gt;&lt;property id=&quot;20148&quot; value=&quot;5&quot;/&gt;&lt;property id=&quot;20184&quot; value=&quot;7&quot;/&gt;&lt;property id=&quot;20227&quot; value=&quot;C:\Users\korisnik\Desktop\Free-time-and-night-life-of-teenagers2_Package.prpkg&quot;/&gt;&lt;property id=&quot;20250&quot; value=&quot;7&quot;/&gt;&lt;property id=&quot;20251&quot; value=&quot;0&quot;/&gt;&lt;property id=&quot;20259&quot; value=&quot;0&quot;/&gt;&lt;property id=&quot;20263&quot; value=&quot;1&quot;/&gt;&lt;property id=&quot;20264&quot; value=&quot;1&quot;/&gt;&lt;property id=&quot;20501&quot; value=&quot;C:\Users\korisnik\Documents\My Adobe Presentations\&quot;/&gt;&lt;object type=&quot;2&quot; unique_id=&quot;10002&quot;&gt;&lt;object type=&quot;3&quot; unique_id=&quot;10003&quot;&gt;&lt;property id=&quot;20148&quot; value=&quot;5&quot;/&gt;&lt;property id=&quot;20300&quot; value=&quot;Slide 1 - &amp;quot;Bjelovar  vs  Örebro&amp;quot;&quot;/&gt;&lt;property id=&quot;20307&quot; value=&quot;256&quot;/&gt;&lt;property id=&quot;20309&quot; value=&quot;-1&quot;/&gt;&lt;/object&gt;&lt;object type=&quot;3&quot; unique_id=&quot;10004&quot;&gt;&lt;property id=&quot;20148&quot; value=&quot;5&quot;/&gt;&lt;property id=&quot;20300&quot; value=&quot;Slide 5 - &amp;quot;140 participants of Hospitality and Catering School Bjelovar  &amp;quot;&quot;/&gt;&lt;property id=&quot;20307&quot; value=&quot;257&quot;/&gt;&lt;property id=&quot;20309&quot; value=&quot;-1&quot;/&gt;&lt;/object&gt;&lt;object type=&quot;3&quot; unique_id=&quot;10005&quot;&gt;&lt;property id=&quot;20148&quot; value=&quot;5&quot;/&gt;&lt;property id=&quot;20300&quot; value=&quot;Slide 6 - &amp;quot;Students spend their free time:&amp;quot;&quot;/&gt;&lt;property id=&quot;20307&quot; value=&quot;261&quot;/&gt;&lt;property id=&quot;20309&quot; value=&quot;-1&quot;/&gt;&lt;/object&gt;&lt;object type=&quot;3&quot; unique_id=&quot;10006&quot;&gt;&lt;property id=&quot;20148&quot; value=&quot;5&quot;/&gt;&lt;property id=&quot;20300&quot; value=&quot;Slide 7 - &amp;quot;Age students started going out:&amp;quot;&quot;/&gt;&lt;property id=&quot;20307&quot; value=&quot;266&quot;/&gt;&lt;property id=&quot;20309&quot; value=&quot;-1&quot;/&gt;&lt;/object&gt;&lt;object type=&quot;3&quot; unique_id=&quot;10007&quot;&gt;&lt;property id=&quot;20148&quot; value=&quot;5&quot;/&gt;&lt;property id=&quot;20300&quot; value=&quot;Slide 8 - &amp;quot;Places students go out to:&amp;quot;&quot;/&gt;&lt;property id=&quot;20307&quot; value=&quot;265&quot;/&gt;&lt;property id=&quot;20309&quot; value=&quot;-1&quot;/&gt;&lt;/object&gt;&lt;object type=&quot;3&quot; unique_id=&quot;10008&quot;&gt;&lt;property id=&quot;20148&quot; value=&quot;5&quot;/&gt;&lt;property id=&quot;20300&quot; value=&quot;Slide 9 - &amp;quot;Students go out:&amp;quot;&quot;/&gt;&lt;property id=&quot;20307&quot; value=&quot;264&quot;/&gt;&lt;property id=&quot;20309&quot; value=&quot;-1&quot;/&gt;&lt;/object&gt;&lt;object type=&quot;3&quot; unique_id=&quot;10009&quot;&gt;&lt;property id=&quot;20148&quot; value=&quot;5&quot;/&gt;&lt;property id=&quot;20300&quot; value=&quot;Slide 10 - &amp;quot;Students go out with:&amp;quot;&quot;/&gt;&lt;property id=&quot;20307&quot; value=&quot;263&quot;/&gt;&lt;property id=&quot;20309&quot; value=&quot;-1&quot;/&gt;&lt;/object&gt;&lt;object type=&quot;3&quot; unique_id=&quot;10010&quot;&gt;&lt;property id=&quot;20148&quot; value=&quot;5&quot;/&gt;&lt;property id=&quot;20300&quot; value=&quot;Slide 11 - &amp;quot;Students stay out till:&amp;quot;&quot;/&gt;&lt;property id=&quot;20307&quot; value=&quot;262&quot;/&gt;&lt;property id=&quot;20309&quot; value=&quot;-1&quot;/&gt;&lt;/object&gt;&lt;object type=&quot;3&quot; unique_id=&quot;10011&quot;&gt;&lt;property id=&quot;20148&quot; value=&quot;5&quot;/&gt;&lt;property id=&quot;20300&quot; value=&quot;Slide 12 - &amp;quot;Students drink alcohol on their night out:&amp;quot;&quot;/&gt;&lt;property id=&quot;20307&quot; value=&quot;267&quot;/&gt;&lt;property id=&quot;20309&quot; value=&quot;-1&quot;/&gt;&lt;/object&gt;&lt;object type=&quot;3&quot; unique_id=&quot;10012&quot;&gt;&lt;property id=&quot;20148&quot; value=&quot;5&quot;/&gt;&lt;property id=&quot;20300&quot; value=&quot;Slide 13 - &amp;quot;According to their experience, waiters and bartenders sell them alcohol:&amp;quot;&quot;/&gt;&lt;property id=&quot;20307&quot; value=&quot;268&quot;/&gt;&lt;property id=&quot;20309&quot; value=&quot;-1&quot;/&gt;&lt;/object&gt;&lt;object type=&quot;3&quot; unique_id=&quot;10013&quot;&gt;&lt;property id=&quot;20148&quot; value=&quot;5&quot;/&gt;&lt;property id=&quot;20300&quot; value=&quot;Slide 14 - &amp;quot;In their opinion,prices of drinks(non alcohol and alcohol) in bars and clubs are too high:&amp;quot;&quot;/&gt;&lt;property id=&quot;20307&quot; value=&quot;269&quot;/&gt;&lt;property id=&quot;20309&quot; value=&quot;-1&quot;/&gt;&lt;/object&gt;&lt;object type=&quot;3&quot; unique_id=&quot;10014&quot;&gt;&lt;property id=&quot;20148&quot; value=&quot;5&quot;/&gt;&lt;property id=&quot;20300&quot; value=&quot;Slide 15 - &amp;quot;Are you familiar with the Family Act which says: „For child‘s wellbeing, and according to his/her age and maturity&quot;/&gt;&lt;property id=&quot;20307&quot; value=&quot;270&quot;/&gt;&lt;property id=&quot;20309&quot; value=&quot;-1&quot;/&gt;&lt;/object&gt;&lt;object type=&quot;3&quot; unique_id=&quot;10015&quot;&gt;&lt;property id=&quot;20148&quot; value=&quot;5&quot;/&gt;&lt;property id=&quot;20300&quot; value=&quot;Slide 16 - &amp;quot;Additional comments:&amp;quot;&quot;/&gt;&lt;property id=&quot;20307&quot; value=&quot;271&quot;/&gt;&lt;property id=&quot;20309&quot; value=&quot;-1&quot;/&gt;&lt;/object&gt;&lt;object type=&quot;3&quot; unique_id=&quot;10016&quot;&gt;&lt;property id=&quot;20148&quot; value=&quot;5&quot;/&gt;&lt;property id=&quot;20300&quot; value=&quot;Slide 17 - &amp;quot;Thank you for your attention!&amp;quot;&quot;/&gt;&lt;property id=&quot;20307&quot; value=&quot;272&quot;/&gt;&lt;property id=&quot;20309&quot; value=&quot;-1&quot;/&gt;&lt;/object&gt;&lt;object type=&quot;3&quot; unique_id=&quot;10422&quot;&gt;&lt;property id=&quot;20148&quot; value=&quot;5&quot;/&gt;&lt;property id=&quot;20300&quot; value=&quot;Slide 2 - &amp;quot;Rights and responsibilities&amp;quot;&quot;/&gt;&lt;property id=&quot;20307&quot; value=&quot;275&quot;/&gt;&lt;/object&gt;&lt;object type=&quot;3&quot; unique_id=&quot;10423&quot;&gt;&lt;property id=&quot;20148&quot; value=&quot;5&quot;/&gt;&lt;property id=&quot;20300&quot; value=&quot;Slide 3 - &amp;quot;What to do in Bjelovar&amp;quot;&quot;/&gt;&lt;property id=&quot;20307&quot; value=&quot;276&quot;/&gt;&lt;/object&gt;&lt;object type=&quot;3&quot; unique_id=&quot;10424&quot;&gt;&lt;property id=&quot;20148&quot; value=&quot;5&quot;/&gt;&lt;property id=&quot;20300&quot; value=&quot;Slide 4&quot;/&gt;&lt;property id=&quot;20307&quot; value=&quot;277&quot;/&gt;&lt;/object&gt;&lt;/object&gt;&lt;object type=&quot;8&quot; unique_id=&quot;10032&quot;&gt;&lt;/object&gt;&lt;object type=&quot;10&quot; unique_id=&quot;10257&quot;&gt;&lt;object type=&quot;11&quot; unique_id=&quot;10258&quot;&gt;&lt;/object&gt;&lt;object type=&quot;13&quot; unique_id=&quot;10260&quot;&gt;&lt;/object&gt;&lt;/object&gt;&lt;object type=&quot;4&quot; unique_id=&quot;10259&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9&quot;/&gt;&lt;lineCharCount val=&quot;7&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9&quot;/&gt;&lt;lineCharCount val=&quot;13&quot;/&gt;&lt;lineCharCount val=&quot;13&quot;/&gt;&lt;lineCharCount val=&quot;15&quot;/&gt;&lt;lineCharCount val=&quot;1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9&quot;/&gt;&lt;lineCharCount val=&quot;7&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9&quot;/&gt;&lt;lineCharCount val=&quot;7&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PSNARRATION" val="1,467154566,C:\Users\korisnik\Desktop\Free-time-and-night-life-of-teenagers2_pptx\Media.ppcx"/>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1&quot;/&gt;&lt;lineCharCount val=&quot;5&quot;/&gt;&lt;lineCharCount val=&quot;12&quot;/&gt;&lt;lineCharCount val=&quot;12&quot;/&gt;&lt;/TableIndex&gt;&lt;/ShapeTextInfo&gt;"/>
  <p:tag name="PRESENTER_SHAPEINFO" val="&lt;ThreeDShapeInfo&gt;&lt;uuid val=&quot;{4187E03C-2E05-4D05-821C-47A80D0DABB2}&quot;/&gt;&lt;isInvalidForFieldText val=&quot;0&quot;/&gt;&lt;Image&gt;&lt;filename val=&quot;C:\Users\korisnik\AppData\Local\Temp\PR\data\asimages\{4187E03C-2E05-4D05-821C-47A80D0DABB2}_1.png&quot;/&gt;&lt;left val=&quot;10&quot;/&gt;&lt;top val=&quot;-42&quot;/&gt;&lt;width val=&quot;662&quot;/&gt;&lt;height val=&quot;1105&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9&quot;/&gt;&lt;lineCharCount val=&quot;15&quot;/&gt;&lt;lineCharCount val=&quot;2&quot;/&gt;&lt;lineCharCount val=&quot;14&quot;/&gt;&lt;/TableIndex&gt;&lt;/ShapeTextInfo&gt;"/>
  <p:tag name="HTML_SHAPEINFO" val="&lt;ThreeDShapeInfo&gt;&lt;uuid val=&quot;&quot;/&gt;&lt;isInvalidForFieldText val=&quot;0&quot;/&gt;&lt;Image&gt;&lt;filename val=&quot;C:\Users\korisnik\AppData\Local\Temp\PR\data\asimages\{E5CE6CF3-89D7-4737-A3BC-868FC46C40E1}_1.png&quot;/&gt;&lt;left val=&quot;412&quot;/&gt;&lt;top val=&quot;424&quot;/&gt;&lt;width val=&quot;146&quot;/&gt;&lt;height val=&quot;104&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PSNARRATION" val="2,467154566,C:\Users\korisnik\Desktop\Free-time-and-night-life-of-teenagers2_pptx\Media.ppcx"/>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36&quot;/&gt;&lt;lineCharCount val=&quot;25&quot;/&gt;&lt;lineCharCount val=&quot;1&quot;/&gt;&lt;/TableIndex&gt;&lt;/ShapeTextInfo&gt;"/>
  <p:tag name="HTML_SHAPEINFO" val="&lt;ThreeDShapeInfo&gt;&lt;uuid val=&quot;&quot;/&gt;&lt;isInvalidForFieldText val=&quot;0&quot;/&gt;&lt;Image&gt;&lt;filename val=&quot;C:\Users\korisnik\AppData\Local\Temp\PR\data\asimages\{40B1033C-EF18-4B97-BBBF-4622BC625166}_2.png&quot;/&gt;&lt;left val=&quot;16&quot;/&gt;&lt;top val=&quot;3&quot;/&gt;&lt;width val=&quot;685&quot;/&gt;&lt;height val=&quot;142&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7&quot;/&gt;&lt;lineCharCount val=&quot;16&quot;/&gt;&lt;/TableIndex&gt;&lt;/ShapeTextInfo&gt;"/>
  <p:tag name="HTML_SHAPEINFO" val="&lt;TextEffect&gt;&lt;Image&gt;&lt;filename val=&quot;C:\Users\korisnik\AppData\Local\Temp\PR\data\asimages\{9DA1ACB1-3547-4241-8A1F-C21C78ADB53E}_1.png_crop.png&quot;/&gt;&lt;left val=&quot;232&quot;/&gt;&lt;top val=&quot;225&quot;/&gt;&lt;width val=&quot;265&quot;/&gt;&lt;height val=&quot;36&quot;/&gt;&lt;hasText val=&quot;1&quot;/&gt;&lt;paraId val=&quot;1&quot;/&gt;&lt;/Image&gt;&lt;Image&gt;&lt;filename val=&quot;C:\Users\korisnik\AppData\Local\Temp\PR\data\asimages\{0E8D5AC3-A47A-4F04-B052-68C6CD9BD6D6}_1.png_crop.png&quot;/&gt;&lt;left val=&quot;222&quot;/&gt;&lt;top val=&quot;283&quot;/&gt;&lt;width val=&quot;283&quot;/&gt;&lt;height val=&quot;36&quot;/&gt;&lt;hasText val=&quot;1&quot;/&gt;&lt;paraId val=&quot;2&quot;/&gt;&lt;/Image&gt;&lt;/TextEffect&gt;"/>
</p:tagLst>
</file>

<file path=ppt/tags/tag27.xml><?xml version="1.0" encoding="utf-8"?>
<p:tagLst xmlns:a="http://schemas.openxmlformats.org/drawingml/2006/main" xmlns:r="http://schemas.openxmlformats.org/officeDocument/2006/relationships" xmlns:p="http://schemas.openxmlformats.org/presentationml/2006/main">
  <p:tag name="PPSNARRATION" val="3,467154566,C:\Users\korisnik\Desktop\Free-time-and-night-life-of-teenagers2_pptx\Media.ppcx"/>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1&quot;/&gt;&lt;/TableIndex&gt;&lt;/ShapeTextInfo&gt;"/>
  <p:tag name="HTML_SHAPEINFO" val="&lt;ThreeDShapeInfo&gt;&lt;uuid val=&quot;&quot;/&gt;&lt;isInvalidForFieldText val=&quot;0&quot;/&gt;&lt;Image&gt;&lt;filename val=&quot;C:\Users\korisnik\AppData\Local\Temp\PR\data\asimages\{FACC5F28-459D-4D75-B1AE-149A19114DDC}_3.png&quot;/&gt;&lt;left val=&quot;42&quot;/&gt;&lt;top val=&quot;26&quot;/&gt;&lt;width val=&quot;649&quot;/&gt;&lt;height val=&quot;99&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9&quot;/&gt;&lt;lineCharCount val=&quot;13&quot;/&gt;&lt;lineCharCount val=&quot;13&quot;/&gt;&lt;lineCharCount val=&quot;15&quot;/&gt;&lt;lineCharCount val=&quot;11&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INFO" val="&lt;ThreeDShapeInfo&gt;&lt;uuid val=&quot;{C3253CD7-09C1-4895-9D69-66D6B498D38B}&quot;/&gt;&lt;isInvalidForFieldText val=&quot;0&quot;/&gt;&lt;Image&gt;&lt;filename val=&quot;C:\Users\korisnik\AppData\Local\Temp\PR\data\asimages\{C3253CD7-09C1-4895-9D69-66D6B498D38B}_3.png&quot;/&gt;&lt;left val=&quot;36&quot;/&gt;&lt;top val=&quot;134&quot;/&gt;&lt;width val=&quot;647&quot;/&gt;&lt;height val=&quot;352&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PSNARRATION" val="4,467154566,C:\Users\korisnik\Desktop\Free-time-and-night-life-of-teenagers2_pptx\Media.ppcx"/>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1&quot;/&gt;&lt;/TableIndex&gt;&lt;/ShapeTextInfo&gt;"/>
  <p:tag name="HTML_SHAPEINFO" val="&lt;ThreeDShapeInfo&gt;&lt;uuid val=&quot;&quot;/&gt;&lt;isInvalidForFieldText val=&quot;0&quot;/&gt;&lt;Image&gt;&lt;filename val=&quot;C:\Users\korisnik\AppData\Local\Temp\PR\data\asimages\{5500F5A7-CB10-47C0-BBDC-28A6605980FC}_4.png&quot;/&gt;&lt;left val=&quot;36&quot;/&gt;&lt;top val=&quot;21&quot;/&gt;&lt;width val=&quot;649&quot;/&gt;&lt;height val=&quot;99&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INFO" val="&lt;ThreeDShapeInfo&gt;&lt;uuid val=&quot;{C03F6222-FE59-4CD6-A3B6-75CD77EB33DC}&quot;/&gt;&lt;isInvalidForFieldText val=&quot;0&quot;/&gt;&lt;Image&gt;&lt;filename val=&quot;C:\Users\korisnik\AppData\Local\Temp\PR\data\asimages\{C03F6222-FE59-4CD6-A3B6-75CD77EB33DC}_4.png&quot;/&gt;&lt;left val=&quot;36&quot;/&gt;&lt;top val=&quot;126&quot;/&gt;&lt;width val=&quot;649&quot;/&gt;&lt;height val=&quot;357&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PSNARRATION" val="5,467154566,C:\Users\korisnik\Desktop\Free-time-and-night-life-of-teenagers2_pptx\Media.ppcx"/>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HTML_SHAPEINFO" val="&lt;ThreeDShapeInfo&gt;&lt;uuid val=&quot;&quot;/&gt;&lt;isInvalidForFieldText val=&quot;0&quot;/&gt;&lt;Image&gt;&lt;filename val=&quot;C:\Users\korisnik\AppData\Local\Temp\PR\data\asimages\{F91876BA-4B14-44D7-816F-F670FEB4F8DF}_5.png&quot;/&gt;&lt;left val=&quot;36&quot;/&gt;&lt;top val=&quot;21&quot;/&gt;&lt;width val=&quot;649&quot;/&gt;&lt;height val=&quot;99&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INFO" val="&lt;ThreeDShapeInfo&gt;&lt;uuid val=&quot;{2EAB853E-422B-4811-936A-0ACAB8091922}&quot;/&gt;&lt;isInvalidForFieldText val=&quot;0&quot;/&gt;&lt;Image&gt;&lt;filename val=&quot;C:\Users\korisnik\AppData\Local\Temp\PR\data\asimages\{2EAB853E-422B-4811-936A-0ACAB8091922}_5.png&quot;/&gt;&lt;left val=&quot;36&quot;/&gt;&lt;top val=&quot;126&quot;/&gt;&lt;width val=&quot;649&quot;/&gt;&lt;height val=&quot;357&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PSNARRATION" val="6,467154566,C:\Users\korisnik\Desktop\Free-time-and-night-life-of-teenagers2_pptx\Media.ppcx"/>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 name="HTML_SHAPEINFO" val="&lt;ThreeDShapeInfo&gt;&lt;uuid val=&quot;&quot;/&gt;&lt;isInvalidForFieldText val=&quot;0&quot;/&gt;&lt;Image&gt;&lt;filename val=&quot;C:\Users\korisnik\AppData\Local\Temp\PR\data\asimages\{F397E043-6BCB-4999-823E-D134C4D319C8}_6.png&quot;/&gt;&lt;left val=&quot;36&quot;/&gt;&lt;top val=&quot;21&quot;/&gt;&lt;width val=&quot;649&quot;/&gt;&lt;height val=&quot;99&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INFO" val="&lt;ThreeDShapeInfo&gt;&lt;uuid val=&quot;{D2234A73-3BE3-4AF2-A1EE-BF5D8AEA4350}&quot;/&gt;&lt;isInvalidForFieldText val=&quot;0&quot;/&gt;&lt;Image&gt;&lt;filename val=&quot;C:\Users\korisnik\AppData\Local\Temp\PR\data\asimages\{D2234A73-3BE3-4AF2-A1EE-BF5D8AEA4350}_6.png&quot;/&gt;&lt;left val=&quot;36&quot;/&gt;&lt;top val=&quot;126&quot;/&gt;&lt;width val=&quot;649&quot;/&gt;&lt;height val=&quot;35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PSNARRATION" val="7,467154566,C:\Users\korisnik\Desktop\Free-time-and-night-life-of-teenagers2_pptx\Media.ppcx"/>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quot;/&gt;&lt;isInvalidForFieldText val=&quot;0&quot;/&gt;&lt;Image&gt;&lt;filename val=&quot;C:\Users\korisnik\AppData\Local\Temp\PR\data\asimages\{4BE5E80C-6940-41E1-A3EA-1F3DD0886B6D}_7.png&quot;/&gt;&lt;left val=&quot;36&quot;/&gt;&lt;top val=&quot;21&quot;/&gt;&lt;width val=&quot;649&quot;/&gt;&lt;height val=&quot;99&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INFO" val="&lt;ThreeDShapeInfo&gt;&lt;uuid val=&quot;{FA768788-9D52-4D7C-944D-4975A63D63DD}&quot;/&gt;&lt;isInvalidForFieldText val=&quot;0&quot;/&gt;&lt;Image&gt;&lt;filename val=&quot;C:\Users\korisnik\AppData\Local\Temp\PR\data\asimages\{FA768788-9D52-4D7C-944D-4975A63D63DD}_7.png&quot;/&gt;&lt;left val=&quot;36&quot;/&gt;&lt;top val=&quot;126&quot;/&gt;&lt;width val=&quot;649&quot;/&gt;&lt;height val=&quot;357&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PSNARRATION" val="8,467154566,C:\Users\korisnik\Desktop\Free-time-and-night-life-of-teenagers2_pptx\Media.ppcx"/>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quot;/&gt;&lt;isInvalidForFieldText val=&quot;0&quot;/&gt;&lt;Image&gt;&lt;filename val=&quot;C:\Users\korisnik\AppData\Local\Temp\PR\data\asimages\{A4E2F57A-CDD3-4026-B3D3-D1B11E6C17D4}_8.png&quot;/&gt;&lt;left val=&quot;36&quot;/&gt;&lt;top val=&quot;21&quot;/&gt;&lt;width val=&quot;649&quot;/&gt;&lt;height val=&quot;99&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INFO" val="&lt;ThreeDShapeInfo&gt;&lt;uuid val=&quot;{B02DDB2C-8D1A-462E-B1A7-5F0F3B631F3C}&quot;/&gt;&lt;isInvalidForFieldText val=&quot;0&quot;/&gt;&lt;Image&gt;&lt;filename val=&quot;C:\Users\korisnik\AppData\Local\Temp\PR\data\asimages\{B02DDB2C-8D1A-462E-B1A7-5F0F3B631F3C}_8.png&quot;/&gt;&lt;left val=&quot;36&quot;/&gt;&lt;top val=&quot;126&quot;/&gt;&lt;width val=&quot;649&quot;/&gt;&lt;height val=&quot;357&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PSNARRATION" val="9,467154566,C:\Users\korisnik\Desktop\Free-time-and-night-life-of-teenagers2_pptx\Media.ppcx"/>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8&quot;/&gt;&lt;lineCharCount val=&quot;4&quot;/&gt;&lt;/TableIndex&gt;&lt;/ShapeTextInfo&gt;"/>
  <p:tag name="HTML_SHAPEINFO" val="&lt;ThreeDShapeInfo&gt;&lt;uuid val=&quot;&quot;/&gt;&lt;isInvalidForFieldText val=&quot;0&quot;/&gt;&lt;Image&gt;&lt;filename val=&quot;C:\Users\korisnik\AppData\Local\Temp\PR\data\asimages\{CDA80ACD-6925-40CA-8157-18CB721F6F5F}_9.png&quot;/&gt;&lt;left val=&quot;36&quot;/&gt;&lt;top val=&quot;6&quot;/&gt;&lt;width val=&quot;653&quot;/&gt;&lt;height val=&quot;133&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INFO" val="&lt;ThreeDShapeInfo&gt;&lt;uuid val=&quot;{C631A6E0-FB5C-4D72-BF56-071CF3B55E98}&quot;/&gt;&lt;isInvalidForFieldText val=&quot;0&quot;/&gt;&lt;Image&gt;&lt;filename val=&quot;C:\Users\korisnik\AppData\Local\Temp\PR\data\asimages\{C631A6E0-FB5C-4D72-BF56-071CF3B55E98}_9.png&quot;/&gt;&lt;left val=&quot;36&quot;/&gt;&lt;top val=&quot;126&quot;/&gt;&lt;width val=&quot;649&quot;/&gt;&lt;height val=&quot;357&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PSNARRATION" val="10,467154566,C:\Users\korisnik\Desktop\Free-time-and-night-life-of-teenagers2_pptx\Media.ppcx"/>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31&quot;/&gt;&lt;lineCharCount val=&quot;33&quot;/&gt;&lt;lineCharCount val=&quot;8&quot;/&gt;&lt;/TableIndex&gt;&lt;/ShapeTextInfo&gt;"/>
  <p:tag name="HTML_SHAPEINFO" val="&lt;ThreeDShapeInfo&gt;&lt;uuid val=&quot;&quot;/&gt;&lt;isInvalidForFieldText val=&quot;0&quot;/&gt;&lt;Image&gt;&lt;filename val=&quot;C:\Users\korisnik\AppData\Local\Temp\PR\data\asimages\{D5CE9524-9927-4D08-A3C8-743035428E5C}_10.png&quot;/&gt;&lt;left val=&quot;36&quot;/&gt;&lt;top val=&quot;-15&quot;/&gt;&lt;width val=&quot;655&quot;/&gt;&lt;height val=&quot;199&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INFO" val="&lt;ThreeDShapeInfo&gt;&lt;uuid val=&quot;{BBB10358-788B-4BE5-85F3-87E2800D8EB0}&quot;/&gt;&lt;isInvalidForFieldText val=&quot;0&quot;/&gt;&lt;Image&gt;&lt;filename val=&quot;C:\Users\korisnik\AppData\Local\Temp\PR\data\asimages\{BBB10358-788B-4BE5-85F3-87E2800D8EB0}_10.png&quot;/&gt;&lt;left val=&quot;36&quot;/&gt;&lt;top val=&quot;162&quot;/&gt;&lt;width val=&quot;649&quot;/&gt;&lt;height val=&quot;358&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PSNARRATION" val="11,467154566,C:\Users\korisnik\Desktop\Free-time-and-night-life-of-teenagers2_pptx\Media.ppcx"/>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38&quot;/&gt;&lt;lineCharCount val=&quot;39&quot;/&gt;&lt;lineCharCount val=&quot;13&quot;/&gt;&lt;/TableIndex&gt;&lt;/ShapeTextInfo&gt;"/>
  <p:tag name="HTML_SHAPEINFO" val="&lt;ThreeDShapeInfo&gt;&lt;uuid val=&quot;&quot;/&gt;&lt;isInvalidForFieldText val=&quot;0&quot;/&gt;&lt;Image&gt;&lt;filename val=&quot;C:\Users\korisnik\AppData\Local\Temp\PR\data\asimages\{4FE517A7-D975-4C0B-8E77-97C78FC065F8}_11.png&quot;/&gt;&lt;left val=&quot;45&quot;/&gt;&lt;top val=&quot;-18&quot;/&gt;&lt;width val=&quot;664&quot;/&gt;&lt;height val=&quot;181&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RESENTER_SHAPEINFO" val="&lt;ThreeDShapeInfo&gt;&lt;uuid val=&quot;{1F8C1117-2591-4978-8B4B-B480CB1D69BD}&quot;/&gt;&lt;isInvalidForFieldText val=&quot;0&quot;/&gt;&lt;Image&gt;&lt;filename val=&quot;C:\Users\korisnik\AppData\Local\Temp\PR\data\asimages\{1F8C1117-2591-4978-8B4B-B480CB1D69BD}_11.png&quot;/&gt;&lt;left val=&quot;42&quot;/&gt;&lt;top val=&quot;145&quot;/&gt;&lt;width val=&quot;649&quot;/&gt;&lt;height val=&quot;357&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PPSNARRATION" val="12,467154566,C:\Users\korisnik\Desktop\Free-time-and-night-life-of-teenagers2_pptx\Media.ppcx"/>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9&quot;/&gt;&lt;lineCharCount val=&quot;84&quot;/&gt;&lt;lineCharCount val=&quot;73&quot;/&gt;&lt;lineCharCount val=&quot;81&quot;/&gt;&lt;lineCharCount val=&quot;61&quot;/&gt;&lt;lineCharCount val=&quot;48&quot;/&gt;&lt;/TableIndex&gt;&lt;/ShapeTextInfo&gt;"/>
  <p:tag name="HTML_SHAPEINFO" val="&lt;ThreeDShapeInfo&gt;&lt;uuid val=&quot;&quot;/&gt;&lt;isInvalidForFieldText val=&quot;0&quot;/&gt;&lt;Image&gt;&lt;filename val=&quot;C:\Users\korisnik\AppData\Local\Temp\PR\data\asimages\{F44CC42C-1135-4021-B0AA-60E8068FAB59}_12.png&quot;/&gt;&lt;left val=&quot;-4&quot;/&gt;&lt;top val=&quot;-19&quot;/&gt;&lt;width val=&quot;697&quot;/&gt;&lt;height val=&quot;239&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RESENTER_SHAPEINFO" val="&lt;ThreeDShapeInfo&gt;&lt;uuid val=&quot;{B02BD6B6-D857-4F2C-939A-BB00EFC0D375}&quot;/&gt;&lt;isInvalidForFieldText val=&quot;0&quot;/&gt;&lt;Image&gt;&lt;filename val=&quot;C:\Users\korisnik\AppData\Local\Temp\PR\data\asimages\{B02BD6B6-D857-4F2C-939A-BB00EFC0D375}_12.png&quot;/&gt;&lt;left val=&quot;65&quot;/&gt;&lt;top val=&quot;179&quot;/&gt;&lt;width val=&quot;477&quot;/&gt;&lt;height val=&quot;335&quot;/&gt;&lt;hasText val=&quot;1&quot;/&gt;&lt;/Image&gt;&lt;/ThreeDShapeInfo&gt;"/>
</p:tagLst>
</file>

<file path=ppt/tags/tag58.xml><?xml version="1.0" encoding="utf-8"?>
<p:tagLst xmlns:a="http://schemas.openxmlformats.org/drawingml/2006/main" xmlns:r="http://schemas.openxmlformats.org/officeDocument/2006/relationships" xmlns:p="http://schemas.openxmlformats.org/presentationml/2006/main">
  <p:tag name="PPSNARRATION" val="13,467154566,C:\Users\korisnik\Desktop\Free-time-and-night-life-of-teenagers2_pptx\Media.ppcx"/>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HTML_SHAPEINFO" val="&lt;ThreeDShapeInfo&gt;&lt;uuid val=&quot;&quot;/&gt;&lt;isInvalidForFieldText val=&quot;0&quot;/&gt;&lt;Image&gt;&lt;filename val=&quot;C:\Users\korisnik\AppData\Local\Temp\PR\data\asimages\{DF7BEC41-2E46-4014-B509-DE1D45DBBA60}_13.png&quot;/&gt;&lt;left val=&quot;36&quot;/&gt;&lt;top val=&quot;21&quot;/&gt;&lt;width val=&quot;649&quot;/&gt;&lt;height val=&quot;99&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7&quot;/&gt;&lt;lineCharCount val=&quot;45&quot;/&gt;&lt;lineCharCount val=&quot;22&quot;/&gt;&lt;lineCharCount val=&quot;44&quot;/&gt;&lt;lineCharCount val=&quot;18&quot;/&gt;&lt;/TableIndex&gt;&lt;/ShapeTextInfo&gt;"/>
  <p:tag name="HTML_SHAPEINFO" val="&lt;TextEffect&gt;&lt;Image&gt;&lt;filename val=&quot;C:\Users\korisnik\AppData\Local\Temp\PR\data\asimages\{CE72C3AB-3EA5-410C-9F96-ECD5458A2AFD}_1.png_crop.png&quot;/&gt;&lt;left val=&quot;44&quot;/&gt;&lt;top val=&quot;137&quot;/&gt;&lt;width val=&quot;381&quot;/&gt;&lt;height val=&quot;22&quot;/&gt;&lt;hasText val=&quot;1&quot;/&gt;&lt;paraId val=&quot;1&quot;/&gt;&lt;/Image&gt;&lt;Image&gt;&lt;filename val=&quot;C:\Users\korisnik\AppData\Local\Temp\PR\data\asimages\{2F2E7306-7499-427D-A164-834AFA03410D}_1.png_crop.png&quot;/&gt;&lt;left val=&quot;44&quot;/&gt;&lt;top val=&quot;183&quot;/&gt;&lt;width val=&quot;596&quot;/&gt;&lt;height val=&quot;60&quot;/&gt;&lt;hasText val=&quot;1&quot;/&gt;&lt;paraId val=&quot;2&quot;/&gt;&lt;/Image&gt;&lt;Image&gt;&lt;filename val=&quot;C:\Users\korisnik\AppData\Local\Temp\PR\data\asimages\{7FC76807-033D-4728-87F7-9B34BEAD6904}_1.png_crop.png&quot;/&gt;&lt;left val=&quot;44&quot;/&gt;&lt;top val=&quot;268&quot;/&gt;&lt;width val=&quot;620&quot;/&gt;&lt;height val=&quot;66&quot;/&gt;&lt;hasText val=&quot;1&quot;/&gt;&lt;paraId val=&quot;3&quot;/&gt;&lt;/Image&gt;&lt;/TextEffect&gt;"/>
</p:tagLst>
</file>

<file path=ppt/tags/tag61.xml><?xml version="1.0" encoding="utf-8"?>
<p:tagLst xmlns:a="http://schemas.openxmlformats.org/drawingml/2006/main" xmlns:r="http://schemas.openxmlformats.org/officeDocument/2006/relationships" xmlns:p="http://schemas.openxmlformats.org/presentationml/2006/main">
  <p:tag name="PPSNARRATION" val="14,467154566,C:\Users\korisnik\Desktop\Free-time-and-night-life-of-teenagers2_pptx\Media.ppcx"/>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9&quot;/&gt;&lt;/TableIndex&gt;&lt;/ShapeTextInfo&gt;"/>
  <p:tag name="HTML_SHAPEINFO" val="&lt;ThreeDShapeInfo&gt;&lt;uuid val=&quot;&quot;/&gt;&lt;isInvalidForFieldText val=&quot;0&quot;/&gt;&lt;Image&gt;&lt;filename val=&quot;C:\Users\korisnik\AppData\Local\Temp\PR\data\asimages\{477D2D90-1ADE-4DF2-87CD-8E5BCD746B45}_14.png&quot;/&gt;&lt;left val=&quot;28&quot;/&gt;&lt;top val=&quot;168&quot;/&gt;&lt;width val=&quot;688&quot;/&gt;&lt;height val=&quot;112&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1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1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TotalTime>
  <Words>246</Words>
  <Application>Microsoft Office PowerPoint</Application>
  <PresentationFormat>Prikaz na zaslonu (4:3)</PresentationFormat>
  <Paragraphs>33</Paragraphs>
  <Slides>17</Slides>
  <Notes>0</Notes>
  <HiddenSlides>0</HiddenSlides>
  <MMClips>0</MMClips>
  <ScaleCrop>false</ScaleCrop>
  <HeadingPairs>
    <vt:vector size="4" baseType="variant">
      <vt:variant>
        <vt:lpstr>Tema</vt:lpstr>
      </vt:variant>
      <vt:variant>
        <vt:i4>1</vt:i4>
      </vt:variant>
      <vt:variant>
        <vt:lpstr>Naslovi slajdova</vt:lpstr>
      </vt:variant>
      <vt:variant>
        <vt:i4>17</vt:i4>
      </vt:variant>
    </vt:vector>
  </HeadingPairs>
  <TitlesOfParts>
    <vt:vector size="18" baseType="lpstr">
      <vt:lpstr>Office tema</vt:lpstr>
      <vt:lpstr>Bjelovar  vs  Örebro</vt:lpstr>
      <vt:lpstr>Rights and responsibilities</vt:lpstr>
      <vt:lpstr>What to do in Bjelovar</vt:lpstr>
      <vt:lpstr>Slajd 4</vt:lpstr>
      <vt:lpstr>140 participants of Hospitality and Catering School Bjelovar  </vt:lpstr>
      <vt:lpstr>Students spend their free time:</vt:lpstr>
      <vt:lpstr>Age students started going out:</vt:lpstr>
      <vt:lpstr>Places students go out to:</vt:lpstr>
      <vt:lpstr>Students go out:</vt:lpstr>
      <vt:lpstr>Students go out with:</vt:lpstr>
      <vt:lpstr>Students stay out till:</vt:lpstr>
      <vt:lpstr>Students drink alcohol on their night out:</vt:lpstr>
      <vt:lpstr>According to their experience, waiters and bartenders sell them alcohol:</vt:lpstr>
      <vt:lpstr>In their opinion,prices of drinks(non alcohol and alcohol) in bars and clubs are too high:</vt:lpstr>
      <vt:lpstr>Are you familiar with the Family Act which says: „For child‘s wellbeing, and according to his/her age and maturity, parents have the right and duty to supervise how and who with they spend their time with. Parents have the right and duty to forbid teenagers younger than 16 to go out if they are not supervised by them or other trustworthy person. Night out is considered time from 11 PM to 5 AM.</vt:lpstr>
      <vt:lpstr>Additional comments: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korisnik8</dc:creator>
  <cp:lastModifiedBy>prof</cp:lastModifiedBy>
  <cp:revision>58</cp:revision>
  <dcterms:created xsi:type="dcterms:W3CDTF">2015-01-26T11:36:01Z</dcterms:created>
  <dcterms:modified xsi:type="dcterms:W3CDTF">2015-05-21T06:37:23Z</dcterms:modified>
</cp:coreProperties>
</file>